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17"/>
  </p:notesMasterIdLst>
  <p:sldIdLst>
    <p:sldId id="416" r:id="rId2"/>
    <p:sldId id="417" r:id="rId3"/>
    <p:sldId id="418" r:id="rId4"/>
    <p:sldId id="419" r:id="rId5"/>
    <p:sldId id="420" r:id="rId6"/>
    <p:sldId id="421" r:id="rId7"/>
    <p:sldId id="422" r:id="rId8"/>
    <p:sldId id="423" r:id="rId9"/>
    <p:sldId id="424" r:id="rId10"/>
    <p:sldId id="425" r:id="rId11"/>
    <p:sldId id="426" r:id="rId12"/>
    <p:sldId id="427" r:id="rId13"/>
    <p:sldId id="428" r:id="rId14"/>
    <p:sldId id="429" r:id="rId15"/>
    <p:sldId id="430" r:id="rId1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615" autoAdjust="0"/>
    <p:restoredTop sz="98305" autoAdjust="0"/>
  </p:normalViewPr>
  <p:slideViewPr>
    <p:cSldViewPr>
      <p:cViewPr>
        <p:scale>
          <a:sx n="70" d="100"/>
          <a:sy n="70" d="100"/>
        </p:scale>
        <p:origin x="-1140" y="-150"/>
      </p:cViewPr>
      <p:guideLst>
        <p:guide orient="horz" pos="2160"/>
        <p:guide pos="2880"/>
      </p:guideLst>
    </p:cSldViewPr>
  </p:slideViewPr>
  <p:outlineViewPr>
    <p:cViewPr>
      <p:scale>
        <a:sx n="33" d="100"/>
        <a:sy n="33" d="100"/>
      </p:scale>
      <p:origin x="48" y="1005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918BF546-FC89-4605-974D-B49531E78EF5}" type="datetimeFigureOut">
              <a:rPr lang="en-US"/>
              <a:pPr>
                <a:defRPr/>
              </a:pPr>
              <a:t>12/5/2018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5C0B793-8CA9-4F97-B30D-8CB5A4AA334B}" type="slidenum">
              <a:rPr lang="en-US"/>
              <a:pPr>
                <a:defRPr/>
              </a:pPr>
              <a:t>‹#›</a:t>
            </a:fld>
            <a:endParaRPr lang="en-US"/>
          </a:p>
        </p:txBody>
      </p:sp>
    </p:spTree>
    <p:extLst>
      <p:ext uri="{BB962C8B-B14F-4D97-AF65-F5344CB8AC3E}">
        <p14:creationId xmlns:p14="http://schemas.microsoft.com/office/powerpoint/2010/main" val="13809155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p:ph type="ftr" sz="quarter" idx="10"/>
          </p:nvPr>
        </p:nvSpPr>
        <p:spPr/>
        <p:txBody>
          <a:bodyPr/>
          <a:lstStyle>
            <a:lvl1pPr>
              <a:defRPr sz="1200">
                <a:solidFill>
                  <a:schemeClr val="tx1"/>
                </a:solidFill>
              </a:defRPr>
            </a:lvl1pPr>
          </a:lstStyle>
          <a:p>
            <a:pPr>
              <a:defRPr/>
            </a:pPr>
            <a:r>
              <a:rPr lang="en-US"/>
              <a:t>©2010 John Wiley &amp; Sons, Inc.  M P Groover, </a:t>
            </a:r>
            <a:r>
              <a:rPr lang="en-US" b="1" i="1"/>
              <a:t>Fundamentals of Modern Manufacturing</a:t>
            </a:r>
            <a:r>
              <a:rPr lang="en-US"/>
              <a:t> 4/e</a:t>
            </a:r>
          </a:p>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sz="1200">
                <a:solidFill>
                  <a:schemeClr val="tx1"/>
                </a:solidFill>
              </a:defRPr>
            </a:lvl1pPr>
          </a:lstStyle>
          <a:p>
            <a:pPr>
              <a:defRPr/>
            </a:pPr>
            <a:r>
              <a:rPr lang="en-US"/>
              <a:t>©2010 John Wiley &amp; Sons, Inc.  M P Groover, </a:t>
            </a:r>
            <a:r>
              <a:rPr lang="en-US" b="1" i="1"/>
              <a:t>Fundamentals of Modern Manufacturing</a:t>
            </a:r>
            <a:r>
              <a:rPr lang="en-US"/>
              <a:t> 4/e</a:t>
            </a:r>
          </a:p>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sz="1200">
                <a:solidFill>
                  <a:schemeClr val="tx1"/>
                </a:solidFill>
              </a:defRPr>
            </a:lvl1pPr>
          </a:lstStyle>
          <a:p>
            <a:pPr>
              <a:defRPr/>
            </a:pPr>
            <a:r>
              <a:rPr lang="en-US"/>
              <a:t>©2010 John Wiley &amp; Sons, Inc.  M P Groover, </a:t>
            </a:r>
            <a:r>
              <a:rPr lang="en-US" b="1" i="1"/>
              <a:t>Fundamentals of Modern Manufacturing</a:t>
            </a:r>
            <a:r>
              <a:rPr lang="en-US"/>
              <a:t> 4/e</a:t>
            </a:r>
          </a:p>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2286000" y="609600"/>
            <a:ext cx="6172200" cy="14478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209800"/>
            <a:ext cx="38100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2209800"/>
            <a:ext cx="38100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sz="1200">
                <a:solidFill>
                  <a:schemeClr val="tx1"/>
                </a:solidFill>
              </a:defRPr>
            </a:lvl1pPr>
          </a:lstStyle>
          <a:p>
            <a:pPr>
              <a:defRPr/>
            </a:pPr>
            <a:r>
              <a:rPr lang="en-US"/>
              <a:t>©2010 John Wiley &amp; Sons, Inc.  M P Groover, </a:t>
            </a:r>
            <a:r>
              <a:rPr lang="en-US" b="1" i="1"/>
              <a:t>Fundamentals of Modern Manufacturing</a:t>
            </a:r>
            <a:r>
              <a:rPr lang="en-US"/>
              <a:t> 4/e</a:t>
            </a:r>
          </a:p>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sz="1200">
                <a:solidFill>
                  <a:schemeClr val="tx1"/>
                </a:solidFill>
              </a:defRPr>
            </a:lvl1pPr>
          </a:lstStyle>
          <a:p>
            <a:pPr>
              <a:defRPr/>
            </a:pPr>
            <a:r>
              <a:rPr lang="en-US"/>
              <a:t>©2010 John Wiley &amp; Sons, Inc.  M P Groover, </a:t>
            </a:r>
            <a:r>
              <a:rPr lang="en-US" b="1" i="1"/>
              <a:t>Fundamentals of Modern Manufacturing</a:t>
            </a:r>
            <a:r>
              <a:rPr lang="en-US"/>
              <a:t> 4/e</a:t>
            </a:r>
          </a:p>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sz="1200">
                <a:solidFill>
                  <a:schemeClr val="tx1"/>
                </a:solidFill>
              </a:defRPr>
            </a:lvl1pPr>
          </a:lstStyle>
          <a:p>
            <a:pPr>
              <a:defRPr/>
            </a:pPr>
            <a:r>
              <a:rPr lang="en-US"/>
              <a:t>©2010 John Wiley &amp; Sons, Inc.  M P Groover, </a:t>
            </a:r>
            <a:r>
              <a:rPr lang="en-US" b="1" i="1"/>
              <a:t>Fundamentals of Modern Manufacturing</a:t>
            </a:r>
            <a:r>
              <a:rPr lang="en-US"/>
              <a:t> 4/e</a:t>
            </a:r>
          </a:p>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209800"/>
            <a:ext cx="3810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09800"/>
            <a:ext cx="3810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sz="1200">
                <a:solidFill>
                  <a:schemeClr val="tx1"/>
                </a:solidFill>
              </a:defRPr>
            </a:lvl1pPr>
          </a:lstStyle>
          <a:p>
            <a:pPr>
              <a:defRPr/>
            </a:pPr>
            <a:r>
              <a:rPr lang="en-US"/>
              <a:t>©2010 John Wiley &amp; Sons, Inc.  M P Groover, </a:t>
            </a:r>
            <a:r>
              <a:rPr lang="en-US" b="1" i="1"/>
              <a:t>Fundamentals of Modern Manufacturing</a:t>
            </a:r>
            <a:r>
              <a:rPr lang="en-US"/>
              <a:t> 4/e</a:t>
            </a:r>
          </a:p>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sz="1200">
                <a:solidFill>
                  <a:schemeClr val="tx1"/>
                </a:solidFill>
              </a:defRPr>
            </a:lvl1pPr>
          </a:lstStyle>
          <a:p>
            <a:pPr>
              <a:defRPr/>
            </a:pPr>
            <a:r>
              <a:rPr lang="en-US"/>
              <a:t>©2010 John Wiley &amp; Sons, Inc.  M P Groover, </a:t>
            </a:r>
            <a:r>
              <a:rPr lang="en-US" b="1" i="1"/>
              <a:t>Fundamentals of Modern Manufacturing</a:t>
            </a:r>
            <a:r>
              <a:rPr lang="en-US"/>
              <a:t> 4/e</a:t>
            </a:r>
          </a:p>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sz="1200">
                <a:solidFill>
                  <a:schemeClr val="tx1"/>
                </a:solidFill>
              </a:defRPr>
            </a:lvl1pPr>
          </a:lstStyle>
          <a:p>
            <a:pPr>
              <a:defRPr/>
            </a:pPr>
            <a:r>
              <a:rPr lang="en-US"/>
              <a:t>©2010 John Wiley &amp; Sons, Inc.  M P Groover, </a:t>
            </a:r>
            <a:r>
              <a:rPr lang="en-US" b="1" i="1"/>
              <a:t>Fundamentals of Modern Manufacturing</a:t>
            </a:r>
            <a:r>
              <a:rPr lang="en-US"/>
              <a:t> 4/e</a:t>
            </a:r>
          </a:p>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sz="1200">
                <a:solidFill>
                  <a:schemeClr val="tx1"/>
                </a:solidFill>
              </a:defRPr>
            </a:lvl1pPr>
          </a:lstStyle>
          <a:p>
            <a:pPr>
              <a:defRPr/>
            </a:pPr>
            <a:r>
              <a:rPr lang="en-US"/>
              <a:t>©2010 John Wiley &amp; Sons, Inc.  M P Groover, </a:t>
            </a:r>
            <a:r>
              <a:rPr lang="en-US" b="1" i="1"/>
              <a:t>Fundamentals of Modern Manufacturing</a:t>
            </a:r>
            <a:r>
              <a:rPr lang="en-US"/>
              <a:t> 4/e</a:t>
            </a:r>
          </a:p>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sz="1200">
                <a:solidFill>
                  <a:schemeClr val="tx1"/>
                </a:solidFill>
              </a:defRPr>
            </a:lvl1pPr>
          </a:lstStyle>
          <a:p>
            <a:pPr>
              <a:defRPr/>
            </a:pPr>
            <a:r>
              <a:rPr lang="en-US"/>
              <a:t>©2010 John Wiley &amp; Sons, Inc.  M P Groover, </a:t>
            </a:r>
            <a:r>
              <a:rPr lang="en-US" b="1" i="1"/>
              <a:t>Fundamentals of Modern Manufacturing</a:t>
            </a:r>
            <a:r>
              <a:rPr lang="en-US"/>
              <a:t> 4/e</a:t>
            </a:r>
          </a:p>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sz="1200">
                <a:solidFill>
                  <a:schemeClr val="tx1"/>
                </a:solidFill>
              </a:defRPr>
            </a:lvl1pPr>
          </a:lstStyle>
          <a:p>
            <a:pPr>
              <a:defRPr/>
            </a:pPr>
            <a:r>
              <a:rPr lang="en-US"/>
              <a:t>©2010 John Wiley &amp; Sons, Inc.  M P Groover, </a:t>
            </a:r>
            <a:r>
              <a:rPr lang="en-US" b="1" i="1"/>
              <a:t>Fundamentals of Modern Manufacturing</a:t>
            </a:r>
            <a:r>
              <a:rPr lang="en-US"/>
              <a:t> 4/e</a:t>
            </a:r>
          </a:p>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0" y="609600"/>
            <a:ext cx="6172200" cy="1447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2209800"/>
            <a:ext cx="77724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34148" name="Rectangle 4"/>
          <p:cNvSpPr>
            <a:spLocks noGrp="1" noChangeArrowheads="1"/>
          </p:cNvSpPr>
          <p:nvPr>
            <p:ph type="ftr" sz="quarter" idx="3"/>
          </p:nvPr>
        </p:nvSpPr>
        <p:spPr bwMode="auto">
          <a:xfrm>
            <a:off x="685800" y="6248400"/>
            <a:ext cx="7772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solidFill>
                  <a:schemeClr val="folHlink"/>
                </a:solidFill>
                <a:cs typeface="Arial" charset="0"/>
              </a:defRPr>
            </a:lvl1pPr>
          </a:lstStyle>
          <a:p>
            <a:pPr>
              <a:defRPr/>
            </a:pPr>
            <a:r>
              <a:rPr lang="en-US"/>
              <a:t>©2010 John Wiley &amp; Sons, Inc.  M P Groover, </a:t>
            </a:r>
            <a:r>
              <a:rPr lang="en-US" b="1" i="1"/>
              <a:t>Fundamentals of Modern Manufacturing</a:t>
            </a:r>
            <a:r>
              <a:rPr lang="en-US"/>
              <a:t> 4/e</a:t>
            </a:r>
          </a:p>
          <a:p>
            <a:pPr>
              <a:defRPr/>
            </a:pPr>
            <a:endParaRPr lang="en-US"/>
          </a:p>
        </p:txBody>
      </p:sp>
      <p:pic>
        <p:nvPicPr>
          <p:cNvPr id="1029" name="Picture 5" descr="C:\My Documents\Courses\IE344\TurningOp.gif"/>
          <p:cNvPicPr>
            <a:picLocks noChangeAspect="1" noChangeArrowheads="1"/>
          </p:cNvPicPr>
          <p:nvPr/>
        </p:nvPicPr>
        <p:blipFill>
          <a:blip r:embed="rId14"/>
          <a:srcRect/>
          <a:stretch>
            <a:fillRect/>
          </a:stretch>
        </p:blipFill>
        <p:spPr bwMode="auto">
          <a:xfrm>
            <a:off x="685800" y="609600"/>
            <a:ext cx="1308100" cy="1447800"/>
          </a:xfrm>
          <a:prstGeom prst="rect">
            <a:avLst/>
          </a:prstGeom>
          <a:noFill/>
          <a:ln w="9525">
            <a:noFill/>
            <a:miter lim="800000"/>
            <a:headEnd/>
            <a:tailEnd/>
          </a:ln>
        </p:spPr>
      </p:pic>
      <p:sp>
        <p:nvSpPr>
          <p:cNvPr id="1030" name="Line 6"/>
          <p:cNvSpPr>
            <a:spLocks noChangeShapeType="1"/>
          </p:cNvSpPr>
          <p:nvPr/>
        </p:nvSpPr>
        <p:spPr bwMode="auto">
          <a:xfrm>
            <a:off x="685800" y="2057400"/>
            <a:ext cx="7772400" cy="0"/>
          </a:xfrm>
          <a:prstGeom prst="line">
            <a:avLst/>
          </a:prstGeom>
          <a:noFill/>
          <a:ln w="19050">
            <a:solidFill>
              <a:srgbClr val="006699"/>
            </a:solidFill>
            <a:round/>
            <a:headEnd/>
            <a:tailEnd/>
          </a:ln>
        </p:spPr>
        <p:txBody>
          <a:bodyPr/>
          <a:lstStyle/>
          <a:p>
            <a:endParaRPr lang="en-US"/>
          </a:p>
        </p:txBody>
      </p:sp>
    </p:spTree>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Lst>
  <p:hf sldNum="0" hdr="0" ftr="0" dt="0"/>
  <p:txStyles>
    <p:titleStyle>
      <a:lvl1pPr algn="l" rtl="0" eaLnBrk="0" fontAlgn="base" hangingPunct="0">
        <a:spcBef>
          <a:spcPct val="0"/>
        </a:spcBef>
        <a:spcAft>
          <a:spcPct val="0"/>
        </a:spcAft>
        <a:defRPr sz="3200">
          <a:solidFill>
            <a:srgbClr val="006699"/>
          </a:solidFill>
          <a:latin typeface="+mj-lt"/>
          <a:ea typeface="+mj-ea"/>
          <a:cs typeface="+mj-cs"/>
        </a:defRPr>
      </a:lvl1pPr>
      <a:lvl2pPr algn="l" rtl="0" eaLnBrk="0" fontAlgn="base" hangingPunct="0">
        <a:spcBef>
          <a:spcPct val="0"/>
        </a:spcBef>
        <a:spcAft>
          <a:spcPct val="0"/>
        </a:spcAft>
        <a:defRPr sz="3200">
          <a:solidFill>
            <a:srgbClr val="006699"/>
          </a:solidFill>
          <a:latin typeface="Arial" charset="0"/>
        </a:defRPr>
      </a:lvl2pPr>
      <a:lvl3pPr algn="l" rtl="0" eaLnBrk="0" fontAlgn="base" hangingPunct="0">
        <a:spcBef>
          <a:spcPct val="0"/>
        </a:spcBef>
        <a:spcAft>
          <a:spcPct val="0"/>
        </a:spcAft>
        <a:defRPr sz="3200">
          <a:solidFill>
            <a:srgbClr val="006699"/>
          </a:solidFill>
          <a:latin typeface="Arial" charset="0"/>
        </a:defRPr>
      </a:lvl3pPr>
      <a:lvl4pPr algn="l" rtl="0" eaLnBrk="0" fontAlgn="base" hangingPunct="0">
        <a:spcBef>
          <a:spcPct val="0"/>
        </a:spcBef>
        <a:spcAft>
          <a:spcPct val="0"/>
        </a:spcAft>
        <a:defRPr sz="3200">
          <a:solidFill>
            <a:srgbClr val="006699"/>
          </a:solidFill>
          <a:latin typeface="Arial" charset="0"/>
        </a:defRPr>
      </a:lvl4pPr>
      <a:lvl5pPr algn="l" rtl="0" eaLnBrk="0" fontAlgn="base" hangingPunct="0">
        <a:spcBef>
          <a:spcPct val="0"/>
        </a:spcBef>
        <a:spcAft>
          <a:spcPct val="0"/>
        </a:spcAft>
        <a:defRPr sz="3200">
          <a:solidFill>
            <a:srgbClr val="006699"/>
          </a:solidFill>
          <a:latin typeface="Arial" charset="0"/>
        </a:defRPr>
      </a:lvl5pPr>
      <a:lvl6pPr marL="457200" algn="l" rtl="0" fontAlgn="base">
        <a:spcBef>
          <a:spcPct val="0"/>
        </a:spcBef>
        <a:spcAft>
          <a:spcPct val="0"/>
        </a:spcAft>
        <a:defRPr sz="3200">
          <a:solidFill>
            <a:srgbClr val="006699"/>
          </a:solidFill>
          <a:latin typeface="Arial" charset="0"/>
        </a:defRPr>
      </a:lvl6pPr>
      <a:lvl7pPr marL="914400" algn="l" rtl="0" fontAlgn="base">
        <a:spcBef>
          <a:spcPct val="0"/>
        </a:spcBef>
        <a:spcAft>
          <a:spcPct val="0"/>
        </a:spcAft>
        <a:defRPr sz="3200">
          <a:solidFill>
            <a:srgbClr val="006699"/>
          </a:solidFill>
          <a:latin typeface="Arial" charset="0"/>
        </a:defRPr>
      </a:lvl7pPr>
      <a:lvl8pPr marL="1371600" algn="l" rtl="0" fontAlgn="base">
        <a:spcBef>
          <a:spcPct val="0"/>
        </a:spcBef>
        <a:spcAft>
          <a:spcPct val="0"/>
        </a:spcAft>
        <a:defRPr sz="3200">
          <a:solidFill>
            <a:srgbClr val="006699"/>
          </a:solidFill>
          <a:latin typeface="Arial" charset="0"/>
        </a:defRPr>
      </a:lvl8pPr>
      <a:lvl9pPr marL="1828800" algn="l" rtl="0" fontAlgn="base">
        <a:spcBef>
          <a:spcPct val="0"/>
        </a:spcBef>
        <a:spcAft>
          <a:spcPct val="0"/>
        </a:spcAft>
        <a:defRPr sz="3200">
          <a:solidFill>
            <a:srgbClr val="006699"/>
          </a:solidFill>
          <a:latin typeface="Arial" charset="0"/>
        </a:defRPr>
      </a:lvl9pPr>
    </p:titleStyle>
    <p:bodyStyle>
      <a:lvl1pPr marL="342900" indent="-342900" algn="l" rtl="0" eaLnBrk="0" fontAlgn="base" hangingPunct="0">
        <a:spcBef>
          <a:spcPct val="20000"/>
        </a:spcBef>
        <a:spcAft>
          <a:spcPct val="0"/>
        </a:spcAft>
        <a:buClr>
          <a:srgbClr val="CC0000"/>
        </a:buClr>
        <a:buFont typeface="Wingdings" pitchFamily="2" charset="2"/>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006699"/>
        </a:buClr>
        <a:buFont typeface="Wingdings" pitchFamily="2" charset="2"/>
        <a:buChar char="§"/>
        <a:defRPr sz="2400">
          <a:solidFill>
            <a:schemeClr val="tx1"/>
          </a:solidFill>
          <a:latin typeface="+mn-lt"/>
        </a:defRPr>
      </a:lvl2pPr>
      <a:lvl3pPr marL="1143000" indent="-228600" algn="l" rtl="0" eaLnBrk="0" fontAlgn="base" hangingPunct="0">
        <a:spcBef>
          <a:spcPct val="20000"/>
        </a:spcBef>
        <a:spcAft>
          <a:spcPct val="0"/>
        </a:spcAft>
        <a:buClr>
          <a:srgbClr val="336600"/>
        </a:buClr>
        <a:buFont typeface="Wingdings" pitchFamily="2" charset="2"/>
        <a:buChar char="§"/>
        <a:defRPr sz="2400">
          <a:solidFill>
            <a:schemeClr val="tx1"/>
          </a:solidFill>
          <a:latin typeface="+mn-lt"/>
        </a:defRPr>
      </a:lvl3pPr>
      <a:lvl4pPr marL="1600200" indent="-228600" algn="l" rtl="0" eaLnBrk="0" fontAlgn="base" hangingPunct="0">
        <a:spcBef>
          <a:spcPct val="20000"/>
        </a:spcBef>
        <a:spcAft>
          <a:spcPct val="0"/>
        </a:spcAft>
        <a:buFont typeface="Wingdings" pitchFamily="2" charset="2"/>
        <a:buChar char="§"/>
        <a:defRPr sz="2400">
          <a:solidFill>
            <a:schemeClr val="tx1"/>
          </a:solidFill>
          <a:latin typeface="+mn-lt"/>
        </a:defRPr>
      </a:lvl4pPr>
      <a:lvl5pPr marL="2057400" indent="-228600" algn="l" rtl="0" eaLnBrk="0" fontAlgn="base" hangingPunct="0">
        <a:spcBef>
          <a:spcPct val="20000"/>
        </a:spcBef>
        <a:spcAft>
          <a:spcPct val="0"/>
        </a:spcAft>
        <a:buFont typeface="Wingdings" pitchFamily="2" charset="2"/>
        <a:buChar char="§"/>
        <a:defRPr sz="2400">
          <a:solidFill>
            <a:schemeClr val="tx1"/>
          </a:solidFill>
          <a:latin typeface="+mn-lt"/>
        </a:defRPr>
      </a:lvl5pPr>
      <a:lvl6pPr marL="2514600" indent="-228600" algn="l" rtl="0" fontAlgn="base">
        <a:spcBef>
          <a:spcPct val="20000"/>
        </a:spcBef>
        <a:spcAft>
          <a:spcPct val="0"/>
        </a:spcAft>
        <a:buFont typeface="Wingdings" pitchFamily="2" charset="2"/>
        <a:buChar char="§"/>
        <a:defRPr sz="2400">
          <a:solidFill>
            <a:schemeClr val="tx1"/>
          </a:solidFill>
          <a:latin typeface="+mn-lt"/>
        </a:defRPr>
      </a:lvl6pPr>
      <a:lvl7pPr marL="2971800" indent="-228600" algn="l" rtl="0" fontAlgn="base">
        <a:spcBef>
          <a:spcPct val="20000"/>
        </a:spcBef>
        <a:spcAft>
          <a:spcPct val="0"/>
        </a:spcAft>
        <a:buFont typeface="Wingdings" pitchFamily="2" charset="2"/>
        <a:buChar char="§"/>
        <a:defRPr sz="2400">
          <a:solidFill>
            <a:schemeClr val="tx1"/>
          </a:solidFill>
          <a:latin typeface="+mn-lt"/>
        </a:defRPr>
      </a:lvl7pPr>
      <a:lvl8pPr marL="3429000" indent="-228600" algn="l" rtl="0" fontAlgn="base">
        <a:spcBef>
          <a:spcPct val="20000"/>
        </a:spcBef>
        <a:spcAft>
          <a:spcPct val="0"/>
        </a:spcAft>
        <a:buFont typeface="Wingdings" pitchFamily="2" charset="2"/>
        <a:buChar char="§"/>
        <a:defRPr sz="2400">
          <a:solidFill>
            <a:schemeClr val="tx1"/>
          </a:solidFill>
          <a:latin typeface="+mn-lt"/>
        </a:defRPr>
      </a:lvl8pPr>
      <a:lvl9pPr marL="3886200" indent="-228600" algn="l" rtl="0" fontAlgn="base">
        <a:spcBef>
          <a:spcPct val="20000"/>
        </a:spcBef>
        <a:spcAft>
          <a:spcPct val="0"/>
        </a:spcAft>
        <a:buFont typeface="Wingdings" pitchFamily="2" charset="2"/>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alpha val="29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p:txBody>
          <a:bodyPr/>
          <a:lstStyle/>
          <a:p>
            <a:pPr>
              <a:spcBef>
                <a:spcPts val="600"/>
              </a:spcBef>
            </a:pPr>
            <a:r>
              <a:rPr lang="en-US" b="1" dirty="0" smtClean="0"/>
              <a:t>Lecture Twelve</a:t>
            </a:r>
            <a:r>
              <a:rPr lang="en-US" dirty="0" smtClean="0"/>
              <a:t/>
            </a:r>
            <a:br>
              <a:rPr lang="en-US" dirty="0" smtClean="0"/>
            </a:br>
            <a:r>
              <a:rPr lang="en-US" dirty="0" smtClean="0"/>
              <a:t>Metals </a:t>
            </a:r>
            <a:r>
              <a:rPr lang="en-US" dirty="0"/>
              <a:t>for Casting</a:t>
            </a:r>
          </a:p>
        </p:txBody>
      </p:sp>
      <p:sp>
        <p:nvSpPr>
          <p:cNvPr id="272387" name="Rectangle 3"/>
          <p:cNvSpPr>
            <a:spLocks noGrp="1" noChangeArrowheads="1"/>
          </p:cNvSpPr>
          <p:nvPr>
            <p:ph type="body" idx="1"/>
          </p:nvPr>
        </p:nvSpPr>
        <p:spPr/>
        <p:txBody>
          <a:bodyPr/>
          <a:lstStyle/>
          <a:p>
            <a:r>
              <a:rPr lang="en-US" dirty="0"/>
              <a:t>Most commercial castings are made of alloys rather than pure metals  </a:t>
            </a:r>
          </a:p>
          <a:p>
            <a:pPr lvl="1"/>
            <a:r>
              <a:rPr lang="en-US" dirty="0"/>
              <a:t>Alloys are generally easier to cast, and properties of product are better  </a:t>
            </a:r>
          </a:p>
          <a:p>
            <a:r>
              <a:rPr lang="en-US" dirty="0"/>
              <a:t>Casting alloys can be classified as: </a:t>
            </a:r>
          </a:p>
          <a:p>
            <a:pPr lvl="1"/>
            <a:r>
              <a:rPr lang="en-US" dirty="0"/>
              <a:t>Ferrous </a:t>
            </a:r>
          </a:p>
          <a:p>
            <a:pPr lvl="1"/>
            <a:r>
              <a:rPr lang="en-US" dirty="0"/>
              <a:t>Nonferrous  </a:t>
            </a:r>
          </a:p>
        </p:txBody>
      </p:sp>
      <p:pic>
        <p:nvPicPr>
          <p:cNvPr id="4" name="Picture 3" descr="photo.jpg.png"/>
          <p:cNvPicPr>
            <a:picLocks noChangeAspect="1"/>
          </p:cNvPicPr>
          <p:nvPr/>
        </p:nvPicPr>
        <p:blipFill>
          <a:blip r:embed="rId2" cstate="print"/>
          <a:stretch>
            <a:fillRect/>
          </a:stretch>
        </p:blipFill>
        <p:spPr>
          <a:xfrm>
            <a:off x="381000" y="228599"/>
            <a:ext cx="1524000" cy="1528777"/>
          </a:xfrm>
          <a:prstGeom prst="rect">
            <a:avLst/>
          </a:prstGeom>
          <a:noFill/>
          <a:ln>
            <a:noFill/>
          </a:ln>
        </p:spPr>
      </p:pic>
    </p:spTree>
    <p:extLst>
      <p:ext uri="{BB962C8B-B14F-4D97-AF65-F5344CB8AC3E}">
        <p14:creationId xmlns:p14="http://schemas.microsoft.com/office/powerpoint/2010/main" val="2730392048"/>
      </p:ext>
    </p:extLst>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alpha val="29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p:txBody>
          <a:bodyPr/>
          <a:lstStyle/>
          <a:p>
            <a:r>
              <a:rPr lang="en-US"/>
              <a:t>Draft</a:t>
            </a:r>
          </a:p>
        </p:txBody>
      </p:sp>
      <p:sp>
        <p:nvSpPr>
          <p:cNvPr id="348163" name="Rectangle 3"/>
          <p:cNvSpPr>
            <a:spLocks noGrp="1" noChangeArrowheads="1"/>
          </p:cNvSpPr>
          <p:nvPr>
            <p:ph type="body" idx="1"/>
          </p:nvPr>
        </p:nvSpPr>
        <p:spPr/>
        <p:txBody>
          <a:bodyPr/>
          <a:lstStyle/>
          <a:p>
            <a:pPr>
              <a:lnSpc>
                <a:spcPct val="90000"/>
              </a:lnSpc>
              <a:spcBef>
                <a:spcPct val="50000"/>
              </a:spcBef>
              <a:buClr>
                <a:srgbClr val="FF0066"/>
              </a:buClr>
            </a:pPr>
            <a:r>
              <a:rPr lang="en-US"/>
              <a:t>Design change to eliminate need for using a core: (a) original design, and (b) redesign</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 y="3200400"/>
            <a:ext cx="7696200" cy="2634232"/>
          </a:xfrm>
          <a:prstGeom prst="rect">
            <a:avLst/>
          </a:prstGeom>
        </p:spPr>
      </p:pic>
      <p:pic>
        <p:nvPicPr>
          <p:cNvPr id="5" name="Picture 4" descr="photo.jpg.png"/>
          <p:cNvPicPr>
            <a:picLocks noChangeAspect="1"/>
          </p:cNvPicPr>
          <p:nvPr/>
        </p:nvPicPr>
        <p:blipFill>
          <a:blip r:embed="rId3" cstate="print"/>
          <a:stretch>
            <a:fillRect/>
          </a:stretch>
        </p:blipFill>
        <p:spPr>
          <a:xfrm>
            <a:off x="381000" y="228599"/>
            <a:ext cx="1524000" cy="1528777"/>
          </a:xfrm>
          <a:prstGeom prst="rect">
            <a:avLst/>
          </a:prstGeom>
          <a:noFill/>
          <a:ln>
            <a:noFill/>
          </a:ln>
        </p:spPr>
      </p:pic>
    </p:spTree>
    <p:extLst>
      <p:ext uri="{BB962C8B-B14F-4D97-AF65-F5344CB8AC3E}">
        <p14:creationId xmlns:p14="http://schemas.microsoft.com/office/powerpoint/2010/main" val="3889304314"/>
      </p:ext>
    </p:extLst>
  </p:cSld>
  <p:clrMapOvr>
    <a:masterClrMapping/>
  </p:clrMapOvr>
  <p:transition advClick="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alpha val="29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07202" name="Rectangle 2"/>
          <p:cNvSpPr>
            <a:spLocks noGrp="1" noChangeArrowheads="1"/>
          </p:cNvSpPr>
          <p:nvPr>
            <p:ph type="title"/>
          </p:nvPr>
        </p:nvSpPr>
        <p:spPr>
          <a:xfrm>
            <a:off x="2133600" y="838200"/>
            <a:ext cx="6019800" cy="990600"/>
          </a:xfrm>
        </p:spPr>
        <p:txBody>
          <a:bodyPr/>
          <a:lstStyle/>
          <a:p>
            <a:pPr>
              <a:spcBef>
                <a:spcPts val="600"/>
              </a:spcBef>
            </a:pPr>
            <a:r>
              <a:rPr lang="en-US"/>
              <a:t>Product Design Considerations</a:t>
            </a:r>
          </a:p>
        </p:txBody>
      </p:sp>
      <p:sp>
        <p:nvSpPr>
          <p:cNvPr id="307203" name="Rectangle 3"/>
          <p:cNvSpPr>
            <a:spLocks noGrp="1" noChangeArrowheads="1"/>
          </p:cNvSpPr>
          <p:nvPr>
            <p:ph type="body" idx="1"/>
          </p:nvPr>
        </p:nvSpPr>
        <p:spPr>
          <a:xfrm>
            <a:off x="685800" y="2209800"/>
            <a:ext cx="8153400" cy="3733800"/>
          </a:xfrm>
        </p:spPr>
        <p:txBody>
          <a:bodyPr/>
          <a:lstStyle/>
          <a:p>
            <a:r>
              <a:rPr lang="en-US" dirty="0"/>
              <a:t>Dimensional Tolerances and Surface Finish</a:t>
            </a:r>
          </a:p>
          <a:p>
            <a:pPr lvl="1"/>
            <a:r>
              <a:rPr lang="en-US" dirty="0"/>
              <a:t>Dimensional accuracy and finish vary significantly, depending on process</a:t>
            </a:r>
          </a:p>
          <a:p>
            <a:pPr lvl="2"/>
            <a:r>
              <a:rPr lang="en-US" dirty="0"/>
              <a:t>Poor dimensional accuracies and finish for sand casting</a:t>
            </a:r>
          </a:p>
          <a:p>
            <a:pPr lvl="2"/>
            <a:r>
              <a:rPr lang="en-US" dirty="0"/>
              <a:t>Good dimensional accuracies and finish for die casting and investment casting </a:t>
            </a:r>
          </a:p>
        </p:txBody>
      </p:sp>
      <p:pic>
        <p:nvPicPr>
          <p:cNvPr id="4" name="Picture 3" descr="photo.jpg.png"/>
          <p:cNvPicPr>
            <a:picLocks noChangeAspect="1"/>
          </p:cNvPicPr>
          <p:nvPr/>
        </p:nvPicPr>
        <p:blipFill>
          <a:blip r:embed="rId2" cstate="print"/>
          <a:stretch>
            <a:fillRect/>
          </a:stretch>
        </p:blipFill>
        <p:spPr>
          <a:xfrm>
            <a:off x="381000" y="228599"/>
            <a:ext cx="1524000" cy="1528777"/>
          </a:xfrm>
          <a:prstGeom prst="rect">
            <a:avLst/>
          </a:prstGeom>
          <a:noFill/>
          <a:ln>
            <a:noFill/>
          </a:ln>
        </p:spPr>
      </p:pic>
    </p:spTree>
    <p:extLst>
      <p:ext uri="{BB962C8B-B14F-4D97-AF65-F5344CB8AC3E}">
        <p14:creationId xmlns:p14="http://schemas.microsoft.com/office/powerpoint/2010/main" val="307485588"/>
      </p:ext>
    </p:extLst>
  </p:cSld>
  <p:clrMapOvr>
    <a:masterClrMapping/>
  </p:clrMapOvr>
  <p:transition advClick="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alpha val="29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09250" name="Rectangle 2"/>
          <p:cNvSpPr>
            <a:spLocks noGrp="1" noChangeArrowheads="1"/>
          </p:cNvSpPr>
          <p:nvPr>
            <p:ph type="title"/>
          </p:nvPr>
        </p:nvSpPr>
        <p:spPr/>
        <p:txBody>
          <a:bodyPr/>
          <a:lstStyle/>
          <a:p>
            <a:pPr>
              <a:spcBef>
                <a:spcPts val="600"/>
              </a:spcBef>
            </a:pPr>
            <a:r>
              <a:rPr lang="en-US"/>
              <a:t>Product Design Considerations</a:t>
            </a:r>
          </a:p>
        </p:txBody>
      </p:sp>
      <p:sp>
        <p:nvSpPr>
          <p:cNvPr id="309251" name="Rectangle 3"/>
          <p:cNvSpPr>
            <a:spLocks noGrp="1" noChangeArrowheads="1"/>
          </p:cNvSpPr>
          <p:nvPr>
            <p:ph type="body" idx="1"/>
          </p:nvPr>
        </p:nvSpPr>
        <p:spPr/>
        <p:txBody>
          <a:bodyPr/>
          <a:lstStyle/>
          <a:p>
            <a:r>
              <a:rPr lang="en-US" dirty="0"/>
              <a:t>Machining Allowances</a:t>
            </a:r>
          </a:p>
          <a:p>
            <a:pPr lvl="1"/>
            <a:r>
              <a:rPr lang="en-US" dirty="0"/>
              <a:t>Almost all sand castings must be machined to achieve the required dimensions and part features  </a:t>
            </a:r>
          </a:p>
          <a:p>
            <a:pPr lvl="1"/>
            <a:r>
              <a:rPr lang="en-US" dirty="0"/>
              <a:t>Additional material, called the </a:t>
            </a:r>
            <a:r>
              <a:rPr lang="en-US" i="1" dirty="0"/>
              <a:t>machining allowance</a:t>
            </a:r>
            <a:r>
              <a:rPr lang="en-US" dirty="0"/>
              <a:t>, is left on the casting in those surfaces where machining is necessary  </a:t>
            </a:r>
          </a:p>
          <a:p>
            <a:pPr lvl="1"/>
            <a:r>
              <a:rPr lang="en-US" dirty="0"/>
              <a:t>Typical machining allowances for sand castings are around 1.5 and 3 mm (1/16 and 1/4 in)  </a:t>
            </a:r>
          </a:p>
        </p:txBody>
      </p:sp>
      <p:pic>
        <p:nvPicPr>
          <p:cNvPr id="4" name="Picture 3" descr="photo.jpg.png"/>
          <p:cNvPicPr>
            <a:picLocks noChangeAspect="1"/>
          </p:cNvPicPr>
          <p:nvPr/>
        </p:nvPicPr>
        <p:blipFill>
          <a:blip r:embed="rId2" cstate="print"/>
          <a:stretch>
            <a:fillRect/>
          </a:stretch>
        </p:blipFill>
        <p:spPr>
          <a:xfrm>
            <a:off x="381000" y="228599"/>
            <a:ext cx="1524000" cy="1528777"/>
          </a:xfrm>
          <a:prstGeom prst="rect">
            <a:avLst/>
          </a:prstGeom>
          <a:noFill/>
          <a:ln>
            <a:noFill/>
          </a:ln>
        </p:spPr>
      </p:pic>
    </p:spTree>
    <p:extLst>
      <p:ext uri="{BB962C8B-B14F-4D97-AF65-F5344CB8AC3E}">
        <p14:creationId xmlns:p14="http://schemas.microsoft.com/office/powerpoint/2010/main" val="2763705731"/>
      </p:ext>
    </p:extLst>
  </p:cSld>
  <p:clrMapOvr>
    <a:masterClrMapping/>
  </p:clrMapOvr>
  <p:transition advClick="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alpha val="29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1</a:t>
            </a:r>
            <a:endParaRPr lang="en-US" dirty="0"/>
          </a:p>
        </p:txBody>
      </p:sp>
      <p:sp>
        <p:nvSpPr>
          <p:cNvPr id="3" name="Content Placeholder 2"/>
          <p:cNvSpPr>
            <a:spLocks noGrp="1"/>
          </p:cNvSpPr>
          <p:nvPr>
            <p:ph idx="1"/>
          </p:nvPr>
        </p:nvSpPr>
        <p:spPr>
          <a:xfrm>
            <a:off x="381000" y="1981200"/>
            <a:ext cx="8610600" cy="4572000"/>
          </a:xfrm>
        </p:spPr>
        <p:txBody>
          <a:bodyPr/>
          <a:lstStyle/>
          <a:p>
            <a:pPr lvl="0"/>
            <a:r>
              <a:rPr lang="en-US" sz="1700" dirty="0"/>
              <a:t>(USCS units) Caplets are used to support a sand core inside a sand mold cavity. The design of the caplets and the manner in which they are placed in the mold cavity surface allows each caplet to sustain a force of 8 lb. Several caplets are located beneath the core to support it before pouring; and several other caplets are placed above the core to resist the buoyancy force during pouring. If the volume of the core = 120 in</a:t>
            </a:r>
            <a:r>
              <a:rPr lang="en-US" sz="1700" baseline="30000" dirty="0"/>
              <a:t>3</a:t>
            </a:r>
            <a:r>
              <a:rPr lang="en-US" sz="1700" dirty="0"/>
              <a:t>, and the metal is brass, determine the minimum number of caplets that should be placed (a) beneath the core, and (b) above the core. </a:t>
            </a:r>
          </a:p>
          <a:p>
            <a:r>
              <a:rPr lang="en-US" sz="1700" b="1" dirty="0"/>
              <a:t>Solution</a:t>
            </a:r>
            <a:r>
              <a:rPr lang="en-US" sz="1700" dirty="0"/>
              <a:t>: Sand density = 0.058 </a:t>
            </a:r>
            <a:r>
              <a:rPr lang="en-US" sz="1700" dirty="0" err="1"/>
              <a:t>lb</a:t>
            </a:r>
            <a:r>
              <a:rPr lang="en-US" sz="1700" dirty="0"/>
              <a:t>/in</a:t>
            </a:r>
            <a:r>
              <a:rPr lang="en-US" sz="1700" baseline="30000" dirty="0"/>
              <a:t>3</a:t>
            </a:r>
            <a:r>
              <a:rPr lang="en-US" sz="1700" dirty="0"/>
              <a:t>. From Table 11.1, density of brass </a:t>
            </a:r>
            <a:r>
              <a:rPr lang="en-US" sz="1700" i="1" dirty="0">
                <a:sym typeface="Symbol"/>
              </a:rPr>
              <a:t></a:t>
            </a:r>
            <a:r>
              <a:rPr lang="en-US" sz="1700" dirty="0"/>
              <a:t> = 0.313 </a:t>
            </a:r>
            <a:r>
              <a:rPr lang="en-US" sz="1700" dirty="0" err="1"/>
              <a:t>lb</a:t>
            </a:r>
            <a:r>
              <a:rPr lang="en-US" sz="1700" dirty="0"/>
              <a:t>/in</a:t>
            </a:r>
            <a:r>
              <a:rPr lang="en-US" sz="1700" baseline="30000" dirty="0"/>
              <a:t>3</a:t>
            </a:r>
            <a:r>
              <a:rPr lang="en-US" sz="1700" dirty="0"/>
              <a:t>.</a:t>
            </a:r>
          </a:p>
          <a:p>
            <a:r>
              <a:rPr lang="en-US" sz="1700" dirty="0"/>
              <a:t>(a) </a:t>
            </a:r>
            <a:r>
              <a:rPr lang="en-US" sz="1700" i="1" dirty="0" err="1"/>
              <a:t>W</a:t>
            </a:r>
            <a:r>
              <a:rPr lang="en-US" sz="1700" i="1" baseline="-25000" dirty="0" err="1"/>
              <a:t>c</a:t>
            </a:r>
            <a:r>
              <a:rPr lang="en-US" sz="1700" dirty="0"/>
              <a:t> = 120(0.058) = </a:t>
            </a:r>
            <a:r>
              <a:rPr lang="en-US" sz="1700" b="1" dirty="0"/>
              <a:t>6.96 </a:t>
            </a:r>
            <a:r>
              <a:rPr lang="en-US" sz="1700" b="1" dirty="0" err="1"/>
              <a:t>lb</a:t>
            </a:r>
            <a:endParaRPr lang="en-US" sz="1700" dirty="0"/>
          </a:p>
          <a:p>
            <a:r>
              <a:rPr lang="en-US" sz="1700" dirty="0"/>
              <a:t>Although the ratio 6.96/8 is less than 1, to be safe, </a:t>
            </a:r>
            <a:r>
              <a:rPr lang="en-US" sz="1700" b="1" dirty="0"/>
              <a:t>2 caplets</a:t>
            </a:r>
            <a:r>
              <a:rPr lang="en-US" sz="1700" dirty="0"/>
              <a:t> should be used beneath to support the weight of the core before pouring. Probably 3 or 4 caplets would be better to achieve stability.</a:t>
            </a:r>
          </a:p>
          <a:p>
            <a:r>
              <a:rPr lang="en-US" sz="1700" dirty="0"/>
              <a:t>(b) </a:t>
            </a:r>
            <a:r>
              <a:rPr lang="en-US" sz="1700" i="1" dirty="0" err="1"/>
              <a:t>W</a:t>
            </a:r>
            <a:r>
              <a:rPr lang="en-US" sz="1700" i="1" baseline="-25000" dirty="0" err="1"/>
              <a:t>m</a:t>
            </a:r>
            <a:r>
              <a:rPr lang="en-US" sz="1700" dirty="0"/>
              <a:t> = 120(.313) = 37.56 </a:t>
            </a:r>
            <a:r>
              <a:rPr lang="en-US" sz="1700" dirty="0" err="1"/>
              <a:t>lb</a:t>
            </a:r>
            <a:endParaRPr lang="en-US" sz="1700" dirty="0"/>
          </a:p>
          <a:p>
            <a:r>
              <a:rPr lang="en-US" sz="1700" i="1" dirty="0"/>
              <a:t>F</a:t>
            </a:r>
            <a:r>
              <a:rPr lang="en-US" sz="1700" i="1" baseline="-25000" dirty="0"/>
              <a:t>b</a:t>
            </a:r>
            <a:r>
              <a:rPr lang="en-US" sz="1700" dirty="0"/>
              <a:t> = 37.56 - 6.96 = </a:t>
            </a:r>
            <a:r>
              <a:rPr lang="en-US" sz="1700" b="1" dirty="0"/>
              <a:t>30.6 </a:t>
            </a:r>
            <a:r>
              <a:rPr lang="en-US" sz="1700" b="1" dirty="0" err="1"/>
              <a:t>lb</a:t>
            </a:r>
            <a:endParaRPr lang="en-US" sz="1700" dirty="0"/>
          </a:p>
          <a:p>
            <a:r>
              <a:rPr lang="en-US" sz="1700" dirty="0"/>
              <a:t>A minimum of </a:t>
            </a:r>
            <a:r>
              <a:rPr lang="en-US" sz="1700" b="1" dirty="0"/>
              <a:t>4 caplets</a:t>
            </a:r>
            <a:r>
              <a:rPr lang="en-US" sz="1700" dirty="0"/>
              <a:t> are required above the core to resist the buoyancy force.</a:t>
            </a:r>
          </a:p>
          <a:p>
            <a:pPr marL="0" indent="0">
              <a:buNone/>
            </a:pPr>
            <a:endParaRPr lang="en-US" dirty="0"/>
          </a:p>
        </p:txBody>
      </p:sp>
      <p:pic>
        <p:nvPicPr>
          <p:cNvPr id="4" name="Picture 3" descr="photo.jpg.png"/>
          <p:cNvPicPr>
            <a:picLocks noChangeAspect="1"/>
          </p:cNvPicPr>
          <p:nvPr/>
        </p:nvPicPr>
        <p:blipFill>
          <a:blip r:embed="rId2" cstate="print"/>
          <a:stretch>
            <a:fillRect/>
          </a:stretch>
        </p:blipFill>
        <p:spPr>
          <a:xfrm>
            <a:off x="381000" y="228599"/>
            <a:ext cx="1524000" cy="1528777"/>
          </a:xfrm>
          <a:prstGeom prst="rect">
            <a:avLst/>
          </a:prstGeom>
          <a:noFill/>
          <a:ln>
            <a:noFill/>
          </a:ln>
        </p:spPr>
      </p:pic>
    </p:spTree>
    <p:extLst>
      <p:ext uri="{BB962C8B-B14F-4D97-AF65-F5344CB8AC3E}">
        <p14:creationId xmlns:p14="http://schemas.microsoft.com/office/powerpoint/2010/main" val="2356774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alpha val="29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a:t>
            </a:r>
            <a:endParaRPr lang="en-US" dirty="0"/>
          </a:p>
        </p:txBody>
      </p:sp>
      <p:sp>
        <p:nvSpPr>
          <p:cNvPr id="3" name="Content Placeholder 2"/>
          <p:cNvSpPr>
            <a:spLocks noGrp="1"/>
          </p:cNvSpPr>
          <p:nvPr>
            <p:ph idx="1"/>
          </p:nvPr>
        </p:nvSpPr>
        <p:spPr>
          <a:xfrm>
            <a:off x="381000" y="2133600"/>
            <a:ext cx="8610600" cy="4419600"/>
          </a:xfrm>
        </p:spPr>
        <p:txBody>
          <a:bodyPr/>
          <a:lstStyle/>
          <a:p>
            <a:pPr lvl="0"/>
            <a:r>
              <a:rPr lang="en-US" sz="1800" dirty="0"/>
              <a:t>(USCS units) A horizontal true centrifugal casting operation is performed to make cast iron pipe. The pipes have a length = 72.0 in, outside diameter = 6.0 in, and wall thickness = 0.375 in. (a) If the rotational speed of the pipe = 750 rev/min, determine the G‑factor. (b) Is the operation likely to be successful? (c) If not, what should the rotational speed be to achieve a G-factor of 60?</a:t>
            </a:r>
          </a:p>
          <a:p>
            <a:r>
              <a:rPr lang="en-US" sz="1800" b="1" dirty="0"/>
              <a:t>Solution</a:t>
            </a:r>
            <a:r>
              <a:rPr lang="en-US" sz="1800" dirty="0"/>
              <a:t>: (a) Using outside wall of casting, </a:t>
            </a:r>
            <a:r>
              <a:rPr lang="en-US" sz="1800" i="1" dirty="0"/>
              <a:t>R</a:t>
            </a:r>
            <a:r>
              <a:rPr lang="en-US" sz="1800" dirty="0"/>
              <a:t> = 0.5(6)/12 = 0.25 </a:t>
            </a:r>
            <a:r>
              <a:rPr lang="en-US" sz="1800" dirty="0" err="1"/>
              <a:t>ft</a:t>
            </a:r>
            <a:endParaRPr lang="en-US" sz="1800" dirty="0"/>
          </a:p>
          <a:p>
            <a:r>
              <a:rPr lang="en-US" sz="1800" i="1" dirty="0"/>
              <a:t>v</a:t>
            </a:r>
            <a:r>
              <a:rPr lang="en-US" sz="1800" dirty="0"/>
              <a:t> = </a:t>
            </a:r>
            <a:r>
              <a:rPr lang="en-US" sz="1800" i="1" dirty="0">
                <a:sym typeface="Symbol"/>
              </a:rPr>
              <a:t></a:t>
            </a:r>
            <a:r>
              <a:rPr lang="en-US" sz="1800" i="1" dirty="0"/>
              <a:t>RN</a:t>
            </a:r>
            <a:r>
              <a:rPr lang="en-US" sz="1800" dirty="0"/>
              <a:t>/30 = </a:t>
            </a:r>
            <a:r>
              <a:rPr lang="en-US" sz="1800" i="1" dirty="0">
                <a:sym typeface="Symbol"/>
              </a:rPr>
              <a:t></a:t>
            </a:r>
            <a:r>
              <a:rPr lang="en-US" sz="1800" dirty="0"/>
              <a:t>(0.25)(750)/30 = 19.63 </a:t>
            </a:r>
            <a:r>
              <a:rPr lang="en-US" sz="1800" dirty="0" err="1"/>
              <a:t>ft</a:t>
            </a:r>
            <a:r>
              <a:rPr lang="en-US" sz="1800" dirty="0"/>
              <a:t>/sec.</a:t>
            </a:r>
          </a:p>
          <a:p>
            <a:r>
              <a:rPr lang="en-US" sz="1800" i="1" dirty="0"/>
              <a:t>GF</a:t>
            </a:r>
            <a:r>
              <a:rPr lang="en-US" sz="1800" dirty="0"/>
              <a:t> = </a:t>
            </a:r>
            <a:r>
              <a:rPr lang="en-US" sz="1800" i="1" dirty="0"/>
              <a:t>v</a:t>
            </a:r>
            <a:r>
              <a:rPr lang="en-US" sz="1800" baseline="30000" dirty="0"/>
              <a:t>2</a:t>
            </a:r>
            <a:r>
              <a:rPr lang="en-US" sz="1800" dirty="0"/>
              <a:t>/</a:t>
            </a:r>
            <a:r>
              <a:rPr lang="en-US" sz="1800" i="1" dirty="0" err="1"/>
              <a:t>Rg</a:t>
            </a:r>
            <a:r>
              <a:rPr lang="en-US" sz="1800" dirty="0"/>
              <a:t> = (19.63)</a:t>
            </a:r>
            <a:r>
              <a:rPr lang="en-US" sz="1800" baseline="30000" dirty="0"/>
              <a:t>2</a:t>
            </a:r>
            <a:r>
              <a:rPr lang="en-US" sz="1800" dirty="0"/>
              <a:t>/(0.25 x 32.2) = </a:t>
            </a:r>
            <a:r>
              <a:rPr lang="en-US" sz="1800" b="1" dirty="0"/>
              <a:t>47.9</a:t>
            </a:r>
            <a:endParaRPr lang="en-US" sz="1800" dirty="0"/>
          </a:p>
          <a:p>
            <a:r>
              <a:rPr lang="en-US" sz="1800" dirty="0"/>
              <a:t>(b) Since the G-factor is less than 60, the rotational speed is not sufficient, and the operation is likely to be unsuccessful.</a:t>
            </a:r>
          </a:p>
          <a:p>
            <a:r>
              <a:rPr lang="en-US" sz="1800" dirty="0"/>
              <a:t>(c) Using a G-factor = 60, N = (30/π)(2 x 32.2 x 60/(6/12))</a:t>
            </a:r>
            <a:r>
              <a:rPr lang="en-US" sz="1800" baseline="30000" dirty="0"/>
              <a:t>0.5</a:t>
            </a:r>
            <a:r>
              <a:rPr lang="en-US" sz="1800" dirty="0"/>
              <a:t> = 9.55(7728)</a:t>
            </a:r>
            <a:r>
              <a:rPr lang="en-US" sz="1800" baseline="30000" dirty="0"/>
              <a:t>0.5</a:t>
            </a:r>
            <a:r>
              <a:rPr lang="en-US" sz="1800" dirty="0"/>
              <a:t> = </a:t>
            </a:r>
            <a:r>
              <a:rPr lang="en-US" sz="1800" b="1" dirty="0"/>
              <a:t>840 rev/min</a:t>
            </a:r>
            <a:endParaRPr lang="en-US" sz="1800" dirty="0"/>
          </a:p>
          <a:p>
            <a:pPr marL="0" indent="0">
              <a:buNone/>
            </a:pPr>
            <a:endParaRPr lang="en-US" dirty="0"/>
          </a:p>
        </p:txBody>
      </p:sp>
      <p:pic>
        <p:nvPicPr>
          <p:cNvPr id="4" name="Picture 3" descr="photo.jpg.png"/>
          <p:cNvPicPr>
            <a:picLocks noChangeAspect="1"/>
          </p:cNvPicPr>
          <p:nvPr/>
        </p:nvPicPr>
        <p:blipFill>
          <a:blip r:embed="rId2" cstate="print"/>
          <a:stretch>
            <a:fillRect/>
          </a:stretch>
        </p:blipFill>
        <p:spPr>
          <a:xfrm>
            <a:off x="381000" y="228599"/>
            <a:ext cx="1524000" cy="1528777"/>
          </a:xfrm>
          <a:prstGeom prst="rect">
            <a:avLst/>
          </a:prstGeom>
          <a:noFill/>
          <a:ln>
            <a:noFill/>
          </a:ln>
        </p:spPr>
      </p:pic>
    </p:spTree>
    <p:extLst>
      <p:ext uri="{BB962C8B-B14F-4D97-AF65-F5344CB8AC3E}">
        <p14:creationId xmlns:p14="http://schemas.microsoft.com/office/powerpoint/2010/main" val="2428701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alpha val="29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3</a:t>
            </a:r>
            <a:endParaRPr lang="en-US" dirty="0"/>
          </a:p>
        </p:txBody>
      </p:sp>
      <p:sp>
        <p:nvSpPr>
          <p:cNvPr id="3" name="Content Placeholder 2"/>
          <p:cNvSpPr>
            <a:spLocks noGrp="1"/>
          </p:cNvSpPr>
          <p:nvPr>
            <p:ph idx="1"/>
          </p:nvPr>
        </p:nvSpPr>
        <p:spPr>
          <a:xfrm>
            <a:off x="76200" y="1752600"/>
            <a:ext cx="9067800" cy="4800600"/>
          </a:xfrm>
        </p:spPr>
        <p:txBody>
          <a:bodyPr/>
          <a:lstStyle/>
          <a:p>
            <a:pPr lvl="0"/>
            <a:r>
              <a:rPr lang="en-US" sz="1300" dirty="0"/>
              <a:t>(SI units) Horizontal true centrifugal casting is used to make aluminum rings with length = 5 cm, outside diameter = 65 cm, and inside diameter = 60 cm. (a) Determine the rotational speed that will provide a G‑factor = 60. (b) Suppose that the ring were made out of steel instead of aluminum. If the rotational speed computed in part (a) were used in the steel casting operation, determine the G‑factor and (c) centrifugal force per square meter (Pa) on the mold wall. (d) Would this rotational speed result in a successful operation? The density of steel = 7.87 g/cm</a:t>
            </a:r>
            <a:r>
              <a:rPr lang="en-US" sz="1300" baseline="30000" dirty="0"/>
              <a:t>3</a:t>
            </a:r>
            <a:r>
              <a:rPr lang="en-US" sz="1300" dirty="0"/>
              <a:t>.</a:t>
            </a:r>
          </a:p>
          <a:p>
            <a:r>
              <a:rPr lang="en-US" sz="1300" b="1" dirty="0"/>
              <a:t>Solution</a:t>
            </a:r>
            <a:r>
              <a:rPr lang="en-US" sz="1300" dirty="0"/>
              <a:t>: (a) Use inside diameter of mold in Eq. (11.5), </a:t>
            </a:r>
            <a:r>
              <a:rPr lang="en-US" sz="1300" i="1" dirty="0"/>
              <a:t>D</a:t>
            </a:r>
            <a:r>
              <a:rPr lang="en-US" sz="1300" dirty="0"/>
              <a:t> = </a:t>
            </a:r>
            <a:r>
              <a:rPr lang="en-US" sz="1300" i="1" dirty="0"/>
              <a:t>D</a:t>
            </a:r>
            <a:r>
              <a:rPr lang="en-US" sz="1300" i="1" baseline="-25000" dirty="0"/>
              <a:t>o</a:t>
            </a:r>
            <a:r>
              <a:rPr lang="en-US" sz="1300" dirty="0"/>
              <a:t> = 65 cm. Use </a:t>
            </a:r>
            <a:r>
              <a:rPr lang="en-US" sz="1300" i="1" dirty="0"/>
              <a:t>g</a:t>
            </a:r>
            <a:r>
              <a:rPr lang="en-US" sz="1300" dirty="0"/>
              <a:t> = 981 cm/s</a:t>
            </a:r>
            <a:r>
              <a:rPr lang="en-US" sz="1300" baseline="30000" dirty="0"/>
              <a:t>2</a:t>
            </a:r>
            <a:r>
              <a:rPr lang="en-US" sz="1300" dirty="0"/>
              <a:t>, </a:t>
            </a:r>
          </a:p>
          <a:p>
            <a:r>
              <a:rPr lang="da-DK" sz="1300" i="1" dirty="0"/>
              <a:t>N</a:t>
            </a:r>
            <a:r>
              <a:rPr lang="da-DK" sz="1300" dirty="0"/>
              <a:t> = 30(2</a:t>
            </a:r>
            <a:r>
              <a:rPr lang="da-DK" sz="1300" i="1" dirty="0"/>
              <a:t>g</a:t>
            </a:r>
            <a:r>
              <a:rPr lang="da-DK" sz="1300" dirty="0"/>
              <a:t> x </a:t>
            </a:r>
            <a:r>
              <a:rPr lang="da-DK" sz="1300" i="1" dirty="0"/>
              <a:t>GF</a:t>
            </a:r>
            <a:r>
              <a:rPr lang="da-DK" sz="1300" dirty="0"/>
              <a:t>/</a:t>
            </a:r>
            <a:r>
              <a:rPr lang="da-DK" sz="1300" i="1" dirty="0"/>
              <a:t>D</a:t>
            </a:r>
            <a:r>
              <a:rPr lang="da-DK" sz="1300" dirty="0"/>
              <a:t>)</a:t>
            </a:r>
            <a:r>
              <a:rPr lang="da-DK" sz="1300" baseline="30000" dirty="0"/>
              <a:t>.5</a:t>
            </a:r>
            <a:r>
              <a:rPr lang="da-DK" sz="1300" dirty="0"/>
              <a:t>/</a:t>
            </a:r>
            <a:r>
              <a:rPr lang="en-US" sz="1300" i="1" dirty="0">
                <a:sym typeface="Symbol"/>
              </a:rPr>
              <a:t></a:t>
            </a:r>
            <a:r>
              <a:rPr lang="da-DK" sz="1300" dirty="0"/>
              <a:t> = 30(2 x 981 x 60/65)</a:t>
            </a:r>
            <a:r>
              <a:rPr lang="da-DK" sz="1300" baseline="30000" dirty="0"/>
              <a:t>.5</a:t>
            </a:r>
            <a:r>
              <a:rPr lang="da-DK" sz="1300" dirty="0"/>
              <a:t>/</a:t>
            </a:r>
            <a:r>
              <a:rPr lang="en-US" sz="1300" i="1" dirty="0">
                <a:sym typeface="Symbol"/>
              </a:rPr>
              <a:t></a:t>
            </a:r>
            <a:r>
              <a:rPr lang="da-DK" sz="1300" dirty="0"/>
              <a:t> = </a:t>
            </a:r>
            <a:r>
              <a:rPr lang="da-DK" sz="1300" b="1" dirty="0"/>
              <a:t>406.4 rev/min</a:t>
            </a:r>
            <a:endParaRPr lang="en-US" sz="1300" dirty="0"/>
          </a:p>
          <a:p>
            <a:r>
              <a:rPr lang="en-US" sz="1300" dirty="0"/>
              <a:t>(b) Rotational speed would be the same as in part (a) because mass does not enter the computation of rotational speed. </a:t>
            </a:r>
            <a:r>
              <a:rPr lang="en-US" sz="1300" i="1" dirty="0"/>
              <a:t>N </a:t>
            </a:r>
            <a:r>
              <a:rPr lang="en-US" sz="1300" dirty="0"/>
              <a:t>= </a:t>
            </a:r>
            <a:r>
              <a:rPr lang="en-US" sz="1300" b="1" dirty="0"/>
              <a:t>406.4 rev/min </a:t>
            </a:r>
            <a:endParaRPr lang="en-US" sz="1300" dirty="0"/>
          </a:p>
          <a:p>
            <a:r>
              <a:rPr lang="en-US" sz="1300" dirty="0"/>
              <a:t>(c) Use 5 cm ring length as basis of area calculations.</a:t>
            </a:r>
          </a:p>
          <a:p>
            <a:r>
              <a:rPr lang="en-US" sz="1300" dirty="0"/>
              <a:t>Area of this length of mold wall </a:t>
            </a:r>
            <a:r>
              <a:rPr lang="en-US" sz="1300" i="1" dirty="0"/>
              <a:t>A</a:t>
            </a:r>
            <a:r>
              <a:rPr lang="en-US" sz="1300" dirty="0"/>
              <a:t> = </a:t>
            </a:r>
            <a:r>
              <a:rPr lang="en-US" sz="1300" i="1" dirty="0">
                <a:sym typeface="Symbol"/>
              </a:rPr>
              <a:t></a:t>
            </a:r>
            <a:r>
              <a:rPr lang="en-US" sz="1300" i="1" dirty="0" err="1"/>
              <a:t>D</a:t>
            </a:r>
            <a:r>
              <a:rPr lang="en-US" sz="1300" i="1" baseline="-25000" dirty="0" err="1"/>
              <a:t>o</a:t>
            </a:r>
            <a:r>
              <a:rPr lang="en-US" sz="1300" i="1" dirty="0" err="1"/>
              <a:t>L</a:t>
            </a:r>
            <a:r>
              <a:rPr lang="en-US" sz="1300" dirty="0"/>
              <a:t> = </a:t>
            </a:r>
            <a:r>
              <a:rPr lang="en-US" sz="1300" i="1" dirty="0">
                <a:sym typeface="Symbol"/>
              </a:rPr>
              <a:t></a:t>
            </a:r>
            <a:r>
              <a:rPr lang="en-US" sz="1300" dirty="0"/>
              <a:t>(65 cm)(5 cm) = 1021 cm</a:t>
            </a:r>
            <a:r>
              <a:rPr lang="en-US" sz="1300" baseline="30000" dirty="0"/>
              <a:t>2</a:t>
            </a:r>
            <a:r>
              <a:rPr lang="en-US" sz="1300" dirty="0"/>
              <a:t> = 0.1021 m</a:t>
            </a:r>
            <a:r>
              <a:rPr lang="en-US" sz="1300" baseline="30000" dirty="0"/>
              <a:t>2</a:t>
            </a:r>
            <a:endParaRPr lang="en-US" sz="1300" dirty="0"/>
          </a:p>
          <a:p>
            <a:r>
              <a:rPr lang="en-US" sz="1300" dirty="0"/>
              <a:t>Volume of cast metal </a:t>
            </a:r>
            <a:r>
              <a:rPr lang="en-US" sz="1300" i="1" dirty="0"/>
              <a:t>V</a:t>
            </a:r>
            <a:r>
              <a:rPr lang="en-US" sz="1300" dirty="0"/>
              <a:t> = </a:t>
            </a:r>
            <a:r>
              <a:rPr lang="en-US" sz="1300" i="1" dirty="0">
                <a:sym typeface="Symbol"/>
              </a:rPr>
              <a:t></a:t>
            </a:r>
            <a:r>
              <a:rPr lang="en-US" sz="1300" dirty="0"/>
              <a:t>(</a:t>
            </a:r>
            <a:r>
              <a:rPr lang="en-US" sz="1300" i="1" dirty="0"/>
              <a:t>R</a:t>
            </a:r>
            <a:r>
              <a:rPr lang="en-US" sz="1300" i="1" baseline="-25000" dirty="0"/>
              <a:t>o</a:t>
            </a:r>
            <a:r>
              <a:rPr lang="en-US" sz="1300" baseline="30000" dirty="0"/>
              <a:t>2</a:t>
            </a:r>
            <a:r>
              <a:rPr lang="en-US" sz="1300" dirty="0"/>
              <a:t> - </a:t>
            </a:r>
            <a:r>
              <a:rPr lang="en-US" sz="1300" i="1" dirty="0"/>
              <a:t>R</a:t>
            </a:r>
            <a:r>
              <a:rPr lang="en-US" sz="1300" i="1" baseline="-25000" dirty="0"/>
              <a:t>i</a:t>
            </a:r>
            <a:r>
              <a:rPr lang="en-US" sz="1300" baseline="30000" dirty="0"/>
              <a:t>2</a:t>
            </a:r>
            <a:r>
              <a:rPr lang="en-US" sz="1300" dirty="0"/>
              <a:t>)(</a:t>
            </a:r>
            <a:r>
              <a:rPr lang="en-US" sz="1300" i="1" dirty="0"/>
              <a:t>L</a:t>
            </a:r>
            <a:r>
              <a:rPr lang="en-US" sz="1300" dirty="0"/>
              <a:t>) = </a:t>
            </a:r>
            <a:r>
              <a:rPr lang="en-US" sz="1300" i="1" dirty="0">
                <a:sym typeface="Symbol"/>
              </a:rPr>
              <a:t></a:t>
            </a:r>
            <a:r>
              <a:rPr lang="en-US" sz="1300" dirty="0"/>
              <a:t>((65/2)</a:t>
            </a:r>
            <a:r>
              <a:rPr lang="en-US" sz="1300" baseline="30000" dirty="0"/>
              <a:t>2</a:t>
            </a:r>
            <a:r>
              <a:rPr lang="en-US" sz="1300" dirty="0"/>
              <a:t> - (60/2)</a:t>
            </a:r>
            <a:r>
              <a:rPr lang="en-US" sz="1300" baseline="30000" dirty="0"/>
              <a:t>2</a:t>
            </a:r>
            <a:r>
              <a:rPr lang="en-US" sz="1300" dirty="0"/>
              <a:t>)(5.0) = 2454.4 cm</a:t>
            </a:r>
            <a:r>
              <a:rPr lang="en-US" sz="1300" baseline="30000" dirty="0"/>
              <a:t>3</a:t>
            </a:r>
            <a:endParaRPr lang="en-US" sz="1300" dirty="0"/>
          </a:p>
          <a:p>
            <a:r>
              <a:rPr lang="en-US" sz="1300" dirty="0"/>
              <a:t>Density of steel </a:t>
            </a:r>
            <a:r>
              <a:rPr lang="en-US" sz="1300" i="1" dirty="0">
                <a:sym typeface="Symbol"/>
              </a:rPr>
              <a:t></a:t>
            </a:r>
            <a:r>
              <a:rPr lang="en-US" sz="1300" i="1" dirty="0"/>
              <a:t> </a:t>
            </a:r>
            <a:r>
              <a:rPr lang="en-US" sz="1300" dirty="0"/>
              <a:t>= 7.87 g/cm</a:t>
            </a:r>
            <a:r>
              <a:rPr lang="en-US" sz="1300" baseline="30000" dirty="0"/>
              <a:t>3</a:t>
            </a:r>
            <a:endParaRPr lang="en-US" sz="1300" dirty="0"/>
          </a:p>
          <a:p>
            <a:r>
              <a:rPr lang="en-US" sz="1300" dirty="0"/>
              <a:t>Mass </a:t>
            </a:r>
            <a:r>
              <a:rPr lang="en-US" sz="1300" i="1" dirty="0"/>
              <a:t>m</a:t>
            </a:r>
            <a:r>
              <a:rPr lang="en-US" sz="1300" dirty="0"/>
              <a:t> = (7.87g/cm</a:t>
            </a:r>
            <a:r>
              <a:rPr lang="en-US" sz="1300" baseline="30000" dirty="0"/>
              <a:t>3</a:t>
            </a:r>
            <a:r>
              <a:rPr lang="en-US" sz="1300" dirty="0"/>
              <a:t>)(2454.4 cm</a:t>
            </a:r>
            <a:r>
              <a:rPr lang="en-US" sz="1300" baseline="30000" dirty="0"/>
              <a:t>3</a:t>
            </a:r>
            <a:r>
              <a:rPr lang="en-US" sz="1300" dirty="0"/>
              <a:t>) = 19,315.9 g = 19.316 kg</a:t>
            </a:r>
          </a:p>
          <a:p>
            <a:r>
              <a:rPr lang="en-US" sz="1300" i="1" dirty="0"/>
              <a:t>v</a:t>
            </a:r>
            <a:r>
              <a:rPr lang="en-US" sz="1300" dirty="0"/>
              <a:t> = </a:t>
            </a:r>
            <a:r>
              <a:rPr lang="en-US" sz="1300" i="1" dirty="0">
                <a:sym typeface="Symbol"/>
              </a:rPr>
              <a:t></a:t>
            </a:r>
            <a:r>
              <a:rPr lang="en-US" sz="1300" i="1" dirty="0"/>
              <a:t>RN</a:t>
            </a:r>
            <a:r>
              <a:rPr lang="en-US" sz="1300" dirty="0"/>
              <a:t>/30	Use mean radius </a:t>
            </a:r>
            <a:r>
              <a:rPr lang="en-US" sz="1300" i="1" dirty="0"/>
              <a:t>R</a:t>
            </a:r>
            <a:r>
              <a:rPr lang="en-US" sz="1300" dirty="0"/>
              <a:t> = (65 + 60)/4 = 31.25 cm = 0.3125 m</a:t>
            </a:r>
          </a:p>
          <a:p>
            <a:r>
              <a:rPr lang="en-US" sz="1300" i="1" dirty="0"/>
              <a:t>v</a:t>
            </a:r>
            <a:r>
              <a:rPr lang="en-US" sz="1300" dirty="0"/>
              <a:t> = </a:t>
            </a:r>
            <a:r>
              <a:rPr lang="en-US" sz="1300" i="1" dirty="0">
                <a:sym typeface="Symbol"/>
              </a:rPr>
              <a:t></a:t>
            </a:r>
            <a:r>
              <a:rPr lang="en-US" sz="1300" dirty="0"/>
              <a:t>(31.25)(406.4)/30 = 1329.9 cm/s = 13.299 m/s</a:t>
            </a:r>
          </a:p>
          <a:p>
            <a:r>
              <a:rPr lang="en-US" sz="1300" dirty="0"/>
              <a:t>Centrifugal force per square meter on mold wall = </a:t>
            </a:r>
            <a:r>
              <a:rPr lang="en-US" sz="1300" i="1" dirty="0"/>
              <a:t>F</a:t>
            </a:r>
            <a:r>
              <a:rPr lang="en-US" sz="1300" i="1" baseline="-25000" dirty="0"/>
              <a:t>c</a:t>
            </a:r>
            <a:r>
              <a:rPr lang="en-US" sz="1300" dirty="0"/>
              <a:t>/</a:t>
            </a:r>
            <a:r>
              <a:rPr lang="en-US" sz="1300" i="1" dirty="0"/>
              <a:t>A</a:t>
            </a:r>
            <a:r>
              <a:rPr lang="en-US" sz="1300" dirty="0"/>
              <a:t> where </a:t>
            </a:r>
            <a:r>
              <a:rPr lang="en-US" sz="1300" i="1" dirty="0"/>
              <a:t>F</a:t>
            </a:r>
            <a:r>
              <a:rPr lang="en-US" sz="1300" i="1" baseline="-25000" dirty="0"/>
              <a:t>c</a:t>
            </a:r>
            <a:r>
              <a:rPr lang="en-US" sz="1300" dirty="0"/>
              <a:t> = </a:t>
            </a:r>
            <a:r>
              <a:rPr lang="en-US" sz="1300" i="1" dirty="0"/>
              <a:t>mv</a:t>
            </a:r>
            <a:r>
              <a:rPr lang="en-US" sz="1300" baseline="30000" dirty="0"/>
              <a:t>2</a:t>
            </a:r>
            <a:r>
              <a:rPr lang="en-US" sz="1300" dirty="0"/>
              <a:t>/</a:t>
            </a:r>
            <a:r>
              <a:rPr lang="en-US" sz="1300" i="1" dirty="0"/>
              <a:t>R</a:t>
            </a:r>
            <a:endParaRPr lang="en-US" sz="1300" dirty="0"/>
          </a:p>
          <a:p>
            <a:r>
              <a:rPr lang="en-US" sz="1300" i="1" dirty="0"/>
              <a:t>F</a:t>
            </a:r>
            <a:r>
              <a:rPr lang="en-US" sz="1300" i="1" baseline="-25000" dirty="0"/>
              <a:t>c</a:t>
            </a:r>
            <a:r>
              <a:rPr lang="en-US" sz="1300" dirty="0"/>
              <a:t> = (19.316 kg)(13.299 m/s)</a:t>
            </a:r>
            <a:r>
              <a:rPr lang="en-US" sz="1300" baseline="30000" dirty="0"/>
              <a:t>2</a:t>
            </a:r>
            <a:r>
              <a:rPr lang="en-US" sz="1300" dirty="0"/>
              <a:t>/(0.3125 m) = 10,932.1 kg-m/s</a:t>
            </a:r>
            <a:r>
              <a:rPr lang="en-US" sz="1300" baseline="30000" dirty="0"/>
              <a:t>2</a:t>
            </a:r>
            <a:r>
              <a:rPr lang="en-US" sz="1300" dirty="0"/>
              <a:t> </a:t>
            </a:r>
          </a:p>
          <a:p>
            <a:r>
              <a:rPr lang="en-US" sz="1300" dirty="0"/>
              <a:t>Given that 1 N = 9.81 kg-m/s</a:t>
            </a:r>
            <a:r>
              <a:rPr lang="en-US" sz="1300" baseline="30000" dirty="0"/>
              <a:t>2</a:t>
            </a:r>
            <a:r>
              <a:rPr lang="en-US" sz="1300" dirty="0"/>
              <a:t>, </a:t>
            </a:r>
            <a:r>
              <a:rPr lang="en-US" sz="1300" i="1" dirty="0"/>
              <a:t>F</a:t>
            </a:r>
            <a:r>
              <a:rPr lang="en-US" sz="1300" i="1" baseline="-25000" dirty="0"/>
              <a:t>c</a:t>
            </a:r>
            <a:r>
              <a:rPr lang="en-US" sz="1300" dirty="0"/>
              <a:t> = 10,932.1/9.81 = 1114.4 N</a:t>
            </a:r>
          </a:p>
          <a:p>
            <a:r>
              <a:rPr lang="en-US" sz="1300" i="1" dirty="0"/>
              <a:t>F</a:t>
            </a:r>
            <a:r>
              <a:rPr lang="en-US" sz="1300" i="1" baseline="-25000" dirty="0"/>
              <a:t>c</a:t>
            </a:r>
            <a:r>
              <a:rPr lang="en-US" sz="1300" dirty="0"/>
              <a:t>/</a:t>
            </a:r>
            <a:r>
              <a:rPr lang="en-US" sz="1300" i="1" dirty="0"/>
              <a:t>A</a:t>
            </a:r>
            <a:r>
              <a:rPr lang="en-US" sz="1300" dirty="0"/>
              <a:t> = (1114.4 N)/(0.1021 m</a:t>
            </a:r>
            <a:r>
              <a:rPr lang="en-US" sz="1300" baseline="30000" dirty="0"/>
              <a:t>2</a:t>
            </a:r>
            <a:r>
              <a:rPr lang="en-US" sz="1300" dirty="0"/>
              <a:t>) = </a:t>
            </a:r>
            <a:r>
              <a:rPr lang="en-US" sz="1300" b="1" dirty="0"/>
              <a:t>10,914.7 N/m</a:t>
            </a:r>
            <a:r>
              <a:rPr lang="en-US" sz="1300" b="1" baseline="30000" dirty="0"/>
              <a:t>2</a:t>
            </a:r>
            <a:r>
              <a:rPr lang="en-US" sz="1300" b="1" dirty="0"/>
              <a:t> = 10,914.7 Pa</a:t>
            </a:r>
            <a:endParaRPr lang="en-US" sz="1300" dirty="0"/>
          </a:p>
          <a:p>
            <a:pPr hangingPunct="0"/>
            <a:r>
              <a:rPr lang="en-US" sz="1300" dirty="0"/>
              <a:t>(d) The G-factor of 60 would probably result in a successful casting operation</a:t>
            </a:r>
            <a:r>
              <a:rPr lang="en-US" sz="1300" dirty="0" smtClean="0"/>
              <a:t>.</a:t>
            </a:r>
            <a:endParaRPr lang="en-US" sz="1300" dirty="0"/>
          </a:p>
        </p:txBody>
      </p:sp>
      <p:pic>
        <p:nvPicPr>
          <p:cNvPr id="4" name="Picture 3" descr="photo.jpg.png"/>
          <p:cNvPicPr>
            <a:picLocks noChangeAspect="1"/>
          </p:cNvPicPr>
          <p:nvPr/>
        </p:nvPicPr>
        <p:blipFill>
          <a:blip r:embed="rId2" cstate="print"/>
          <a:stretch>
            <a:fillRect/>
          </a:stretch>
        </p:blipFill>
        <p:spPr>
          <a:xfrm>
            <a:off x="381000" y="228599"/>
            <a:ext cx="1524000" cy="1528777"/>
          </a:xfrm>
          <a:prstGeom prst="rect">
            <a:avLst/>
          </a:prstGeom>
          <a:noFill/>
          <a:ln>
            <a:noFill/>
          </a:ln>
        </p:spPr>
      </p:pic>
    </p:spTree>
    <p:extLst>
      <p:ext uri="{BB962C8B-B14F-4D97-AF65-F5344CB8AC3E}">
        <p14:creationId xmlns:p14="http://schemas.microsoft.com/office/powerpoint/2010/main" val="2445132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alpha val="29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74434" name="Rectangle 2"/>
          <p:cNvSpPr>
            <a:spLocks noGrp="1" noChangeArrowheads="1"/>
          </p:cNvSpPr>
          <p:nvPr>
            <p:ph type="title"/>
          </p:nvPr>
        </p:nvSpPr>
        <p:spPr/>
        <p:txBody>
          <a:bodyPr/>
          <a:lstStyle/>
          <a:p>
            <a:pPr>
              <a:spcBef>
                <a:spcPts val="600"/>
              </a:spcBef>
            </a:pPr>
            <a:r>
              <a:rPr lang="en-US"/>
              <a:t>Ferrous Casting Alloys: </a:t>
            </a:r>
            <a:br>
              <a:rPr lang="en-US"/>
            </a:br>
            <a:r>
              <a:rPr lang="en-US"/>
              <a:t>Cast Iron</a:t>
            </a:r>
          </a:p>
        </p:txBody>
      </p:sp>
      <p:sp>
        <p:nvSpPr>
          <p:cNvPr id="274435" name="Rectangle 3"/>
          <p:cNvSpPr>
            <a:spLocks noGrp="1" noChangeArrowheads="1"/>
          </p:cNvSpPr>
          <p:nvPr>
            <p:ph type="body" idx="1"/>
          </p:nvPr>
        </p:nvSpPr>
        <p:spPr>
          <a:xfrm>
            <a:off x="685800" y="2209800"/>
            <a:ext cx="7772400" cy="3597275"/>
          </a:xfrm>
        </p:spPr>
        <p:txBody>
          <a:bodyPr/>
          <a:lstStyle/>
          <a:p>
            <a:r>
              <a:rPr lang="en-US" dirty="0"/>
              <a:t>Most important of all casting alloys  </a:t>
            </a:r>
          </a:p>
          <a:p>
            <a:r>
              <a:rPr lang="en-US" dirty="0"/>
              <a:t>Tonnage of cast iron castings is several times that of all other metals combined  </a:t>
            </a:r>
          </a:p>
          <a:p>
            <a:r>
              <a:rPr lang="en-US" dirty="0"/>
              <a:t>Several types: (1) gray cast iron, (2) nodular iron, (3) white cast iron, (4) malleable iron, and (5) alloy cast irons  </a:t>
            </a:r>
          </a:p>
          <a:p>
            <a:r>
              <a:rPr lang="en-US" dirty="0"/>
              <a:t>Typical pouring temperatures </a:t>
            </a:r>
            <a:r>
              <a:rPr lang="en-US" dirty="0">
                <a:sym typeface="Symbol" pitchFamily="18" charset="2"/>
              </a:rPr>
              <a:t></a:t>
            </a:r>
            <a:r>
              <a:rPr lang="en-US" dirty="0"/>
              <a:t> 1400</a:t>
            </a:r>
            <a:r>
              <a:rPr lang="en-US" dirty="0">
                <a:sym typeface="Symbol" pitchFamily="18" charset="2"/>
              </a:rPr>
              <a:t></a:t>
            </a:r>
            <a:r>
              <a:rPr lang="en-US" dirty="0"/>
              <a:t>C (2500</a:t>
            </a:r>
            <a:r>
              <a:rPr lang="en-US" dirty="0">
                <a:sym typeface="Symbol" pitchFamily="18" charset="2"/>
              </a:rPr>
              <a:t></a:t>
            </a:r>
            <a:r>
              <a:rPr lang="en-US" dirty="0"/>
              <a:t>F), depending on composition  </a:t>
            </a:r>
          </a:p>
        </p:txBody>
      </p:sp>
      <p:pic>
        <p:nvPicPr>
          <p:cNvPr id="4" name="Picture 3" descr="photo.jpg.png"/>
          <p:cNvPicPr>
            <a:picLocks noChangeAspect="1"/>
          </p:cNvPicPr>
          <p:nvPr/>
        </p:nvPicPr>
        <p:blipFill>
          <a:blip r:embed="rId2" cstate="print"/>
          <a:stretch>
            <a:fillRect/>
          </a:stretch>
        </p:blipFill>
        <p:spPr>
          <a:xfrm>
            <a:off x="381000" y="228599"/>
            <a:ext cx="1524000" cy="1528777"/>
          </a:xfrm>
          <a:prstGeom prst="rect">
            <a:avLst/>
          </a:prstGeom>
          <a:noFill/>
          <a:ln>
            <a:noFill/>
          </a:ln>
        </p:spPr>
      </p:pic>
    </p:spTree>
    <p:extLst>
      <p:ext uri="{BB962C8B-B14F-4D97-AF65-F5344CB8AC3E}">
        <p14:creationId xmlns:p14="http://schemas.microsoft.com/office/powerpoint/2010/main" val="2758750946"/>
      </p:ext>
    </p:extLst>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alpha val="29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p:txBody>
          <a:bodyPr/>
          <a:lstStyle/>
          <a:p>
            <a:pPr>
              <a:spcBef>
                <a:spcPts val="600"/>
              </a:spcBef>
            </a:pPr>
            <a:r>
              <a:rPr lang="en-US"/>
              <a:t>Ferrous Casting Alloys: </a:t>
            </a:r>
            <a:br>
              <a:rPr lang="en-US"/>
            </a:br>
            <a:r>
              <a:rPr lang="en-US"/>
              <a:t>Steel</a:t>
            </a:r>
          </a:p>
        </p:txBody>
      </p:sp>
      <p:sp>
        <p:nvSpPr>
          <p:cNvPr id="276483" name="Rectangle 3"/>
          <p:cNvSpPr>
            <a:spLocks noGrp="1" noChangeArrowheads="1"/>
          </p:cNvSpPr>
          <p:nvPr>
            <p:ph type="body" idx="1"/>
          </p:nvPr>
        </p:nvSpPr>
        <p:spPr/>
        <p:txBody>
          <a:bodyPr/>
          <a:lstStyle/>
          <a:p>
            <a:r>
              <a:rPr lang="en-US" dirty="0"/>
              <a:t>The mechanical properties of steel make it an attractive engineering material</a:t>
            </a:r>
          </a:p>
          <a:p>
            <a:r>
              <a:rPr lang="en-US" dirty="0"/>
              <a:t>The capability to create complex geometries makes casting an attractive shaping process  </a:t>
            </a:r>
          </a:p>
          <a:p>
            <a:r>
              <a:rPr lang="en-US" dirty="0"/>
              <a:t>Difficulties when casting steel:</a:t>
            </a:r>
          </a:p>
          <a:p>
            <a:pPr lvl="1"/>
            <a:r>
              <a:rPr lang="en-US" dirty="0"/>
              <a:t>Pouring temperature is high </a:t>
            </a:r>
            <a:r>
              <a:rPr lang="en-US" dirty="0">
                <a:sym typeface="Symbol" pitchFamily="18" charset="2"/>
              </a:rPr>
              <a:t></a:t>
            </a:r>
            <a:r>
              <a:rPr lang="en-US" dirty="0"/>
              <a:t> 1650</a:t>
            </a:r>
            <a:r>
              <a:rPr lang="en-US" dirty="0">
                <a:sym typeface="Symbol" pitchFamily="18" charset="2"/>
              </a:rPr>
              <a:t></a:t>
            </a:r>
            <a:r>
              <a:rPr lang="en-US" dirty="0"/>
              <a:t>C (3000</a:t>
            </a:r>
            <a:r>
              <a:rPr lang="en-US" dirty="0">
                <a:sym typeface="Symbol" pitchFamily="18" charset="2"/>
              </a:rPr>
              <a:t></a:t>
            </a:r>
            <a:r>
              <a:rPr lang="en-US" dirty="0"/>
              <a:t>F)  </a:t>
            </a:r>
          </a:p>
          <a:p>
            <a:pPr lvl="2"/>
            <a:r>
              <a:rPr lang="en-US" dirty="0"/>
              <a:t>At such temperatures, steel readily oxidizes, so molten metal must be isolated from air  </a:t>
            </a:r>
          </a:p>
          <a:p>
            <a:pPr lvl="1"/>
            <a:r>
              <a:rPr lang="en-US" dirty="0"/>
              <a:t>Molten steel has relatively poor fluidity  </a:t>
            </a:r>
          </a:p>
        </p:txBody>
      </p:sp>
      <p:pic>
        <p:nvPicPr>
          <p:cNvPr id="4" name="Picture 3" descr="photo.jpg.png"/>
          <p:cNvPicPr>
            <a:picLocks noChangeAspect="1"/>
          </p:cNvPicPr>
          <p:nvPr/>
        </p:nvPicPr>
        <p:blipFill>
          <a:blip r:embed="rId2" cstate="print"/>
          <a:stretch>
            <a:fillRect/>
          </a:stretch>
        </p:blipFill>
        <p:spPr>
          <a:xfrm>
            <a:off x="381000" y="228599"/>
            <a:ext cx="1524000" cy="1528777"/>
          </a:xfrm>
          <a:prstGeom prst="rect">
            <a:avLst/>
          </a:prstGeom>
          <a:noFill/>
          <a:ln>
            <a:noFill/>
          </a:ln>
        </p:spPr>
      </p:pic>
    </p:spTree>
    <p:extLst>
      <p:ext uri="{BB962C8B-B14F-4D97-AF65-F5344CB8AC3E}">
        <p14:creationId xmlns:p14="http://schemas.microsoft.com/office/powerpoint/2010/main" val="3760830749"/>
      </p:ext>
    </p:extLst>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alpha val="29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80578" name="Rectangle 2"/>
          <p:cNvSpPr>
            <a:spLocks noGrp="1" noChangeArrowheads="1"/>
          </p:cNvSpPr>
          <p:nvPr>
            <p:ph type="title"/>
          </p:nvPr>
        </p:nvSpPr>
        <p:spPr/>
        <p:txBody>
          <a:bodyPr/>
          <a:lstStyle/>
          <a:p>
            <a:pPr>
              <a:spcBef>
                <a:spcPts val="600"/>
              </a:spcBef>
            </a:pPr>
            <a:r>
              <a:rPr lang="en-US"/>
              <a:t>Nonferrous Casting Alloys: Aluminum </a:t>
            </a:r>
          </a:p>
        </p:txBody>
      </p:sp>
      <p:sp>
        <p:nvSpPr>
          <p:cNvPr id="280579" name="Rectangle 3"/>
          <p:cNvSpPr>
            <a:spLocks noGrp="1" noChangeArrowheads="1"/>
          </p:cNvSpPr>
          <p:nvPr>
            <p:ph type="body" idx="1"/>
          </p:nvPr>
        </p:nvSpPr>
        <p:spPr>
          <a:xfrm>
            <a:off x="685800" y="2209800"/>
            <a:ext cx="7772400" cy="3754438"/>
          </a:xfrm>
        </p:spPr>
        <p:txBody>
          <a:bodyPr/>
          <a:lstStyle/>
          <a:p>
            <a:r>
              <a:rPr lang="en-US" dirty="0"/>
              <a:t>Generally considered to be very </a:t>
            </a:r>
            <a:r>
              <a:rPr lang="en-US" dirty="0" err="1"/>
              <a:t>castable</a:t>
            </a:r>
            <a:r>
              <a:rPr lang="en-US" dirty="0"/>
              <a:t>  </a:t>
            </a:r>
          </a:p>
          <a:p>
            <a:r>
              <a:rPr lang="en-US" dirty="0"/>
              <a:t>Low pouring temperatures due to low melting temperature</a:t>
            </a:r>
          </a:p>
          <a:p>
            <a:pPr lvl="1"/>
            <a:r>
              <a:rPr lang="en-US" dirty="0"/>
              <a:t>Pure Aluminum</a:t>
            </a:r>
            <a:r>
              <a:rPr lang="en-US" i="1" dirty="0"/>
              <a:t> T</a:t>
            </a:r>
            <a:r>
              <a:rPr lang="en-US" i="1" baseline="-25000" dirty="0"/>
              <a:t>m</a:t>
            </a:r>
            <a:r>
              <a:rPr lang="en-US" dirty="0"/>
              <a:t> = 660</a:t>
            </a:r>
            <a:r>
              <a:rPr lang="en-US" dirty="0">
                <a:sym typeface="Symbol" pitchFamily="18" charset="2"/>
              </a:rPr>
              <a:t></a:t>
            </a:r>
            <a:r>
              <a:rPr lang="en-US" dirty="0"/>
              <a:t>C (1220</a:t>
            </a:r>
            <a:r>
              <a:rPr lang="en-US" dirty="0">
                <a:sym typeface="Symbol" pitchFamily="18" charset="2"/>
              </a:rPr>
              <a:t></a:t>
            </a:r>
            <a:r>
              <a:rPr lang="en-US" dirty="0"/>
              <a:t>F) </a:t>
            </a:r>
          </a:p>
          <a:p>
            <a:r>
              <a:rPr lang="en-US" dirty="0"/>
              <a:t>Properties: </a:t>
            </a:r>
          </a:p>
          <a:p>
            <a:pPr lvl="1"/>
            <a:r>
              <a:rPr lang="en-US" dirty="0"/>
              <a:t>Light weight</a:t>
            </a:r>
          </a:p>
          <a:p>
            <a:pPr lvl="1"/>
            <a:r>
              <a:rPr lang="en-US" dirty="0"/>
              <a:t>Range of strength properties by heat treatment</a:t>
            </a:r>
          </a:p>
          <a:p>
            <a:pPr lvl="1"/>
            <a:r>
              <a:rPr lang="en-US" dirty="0"/>
              <a:t>Easy to machine  </a:t>
            </a:r>
          </a:p>
        </p:txBody>
      </p:sp>
      <p:pic>
        <p:nvPicPr>
          <p:cNvPr id="4" name="Picture 3" descr="photo.jpg.png"/>
          <p:cNvPicPr>
            <a:picLocks noChangeAspect="1"/>
          </p:cNvPicPr>
          <p:nvPr/>
        </p:nvPicPr>
        <p:blipFill>
          <a:blip r:embed="rId2" cstate="print"/>
          <a:stretch>
            <a:fillRect/>
          </a:stretch>
        </p:blipFill>
        <p:spPr>
          <a:xfrm>
            <a:off x="381000" y="228599"/>
            <a:ext cx="1524000" cy="1528777"/>
          </a:xfrm>
          <a:prstGeom prst="rect">
            <a:avLst/>
          </a:prstGeom>
          <a:noFill/>
          <a:ln>
            <a:noFill/>
          </a:ln>
        </p:spPr>
      </p:pic>
    </p:spTree>
    <p:extLst>
      <p:ext uri="{BB962C8B-B14F-4D97-AF65-F5344CB8AC3E}">
        <p14:creationId xmlns:p14="http://schemas.microsoft.com/office/powerpoint/2010/main" val="4148683522"/>
      </p:ext>
    </p:extLst>
  </p:cSld>
  <p:clrMapOvr>
    <a:masterClrMapping/>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alpha val="29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p:txBody>
          <a:bodyPr/>
          <a:lstStyle/>
          <a:p>
            <a:pPr>
              <a:spcBef>
                <a:spcPts val="600"/>
              </a:spcBef>
            </a:pPr>
            <a:r>
              <a:rPr lang="en-US"/>
              <a:t>Nonferrous Casting Alloys: Copper Alloys</a:t>
            </a:r>
          </a:p>
        </p:txBody>
      </p:sp>
      <p:sp>
        <p:nvSpPr>
          <p:cNvPr id="284675" name="Rectangle 3"/>
          <p:cNvSpPr>
            <a:spLocks noGrp="1" noChangeArrowheads="1"/>
          </p:cNvSpPr>
          <p:nvPr>
            <p:ph type="body" idx="1"/>
          </p:nvPr>
        </p:nvSpPr>
        <p:spPr/>
        <p:txBody>
          <a:bodyPr/>
          <a:lstStyle/>
          <a:p>
            <a:r>
              <a:rPr lang="en-US" dirty="0"/>
              <a:t>Includes bronze, brass, and aluminum bronze  </a:t>
            </a:r>
          </a:p>
          <a:p>
            <a:r>
              <a:rPr lang="en-US" dirty="0"/>
              <a:t>Properties: </a:t>
            </a:r>
          </a:p>
          <a:p>
            <a:pPr lvl="1"/>
            <a:r>
              <a:rPr lang="en-US" dirty="0"/>
              <a:t>Corrosion resistance</a:t>
            </a:r>
          </a:p>
          <a:p>
            <a:pPr lvl="1"/>
            <a:r>
              <a:rPr lang="en-US" dirty="0"/>
              <a:t>Attractive appearance </a:t>
            </a:r>
          </a:p>
          <a:p>
            <a:pPr lvl="1"/>
            <a:r>
              <a:rPr lang="en-US" dirty="0"/>
              <a:t>Good bearing qualities </a:t>
            </a:r>
          </a:p>
          <a:p>
            <a:r>
              <a:rPr lang="en-US" dirty="0"/>
              <a:t>Limitation: high cost of copper  </a:t>
            </a:r>
          </a:p>
          <a:p>
            <a:r>
              <a:rPr lang="en-US" dirty="0"/>
              <a:t>Applications: pipe fittings, marine propeller blades, pump components, ornamental jewelry  </a:t>
            </a:r>
          </a:p>
        </p:txBody>
      </p:sp>
      <p:pic>
        <p:nvPicPr>
          <p:cNvPr id="4" name="Picture 3" descr="photo.jpg.png"/>
          <p:cNvPicPr>
            <a:picLocks noChangeAspect="1"/>
          </p:cNvPicPr>
          <p:nvPr/>
        </p:nvPicPr>
        <p:blipFill>
          <a:blip r:embed="rId2" cstate="print"/>
          <a:stretch>
            <a:fillRect/>
          </a:stretch>
        </p:blipFill>
        <p:spPr>
          <a:xfrm>
            <a:off x="381000" y="228599"/>
            <a:ext cx="1524000" cy="1528777"/>
          </a:xfrm>
          <a:prstGeom prst="rect">
            <a:avLst/>
          </a:prstGeom>
          <a:noFill/>
          <a:ln>
            <a:noFill/>
          </a:ln>
        </p:spPr>
      </p:pic>
    </p:spTree>
    <p:extLst>
      <p:ext uri="{BB962C8B-B14F-4D97-AF65-F5344CB8AC3E}">
        <p14:creationId xmlns:p14="http://schemas.microsoft.com/office/powerpoint/2010/main" val="1419665337"/>
      </p:ext>
    </p:extLst>
  </p:cSld>
  <p:clrMapOvr>
    <a:masterClrMapping/>
  </p:clrMapOvr>
  <p:transition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alpha val="29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p:txBody>
          <a:bodyPr/>
          <a:lstStyle/>
          <a:p>
            <a:pPr>
              <a:spcBef>
                <a:spcPts val="600"/>
              </a:spcBef>
            </a:pPr>
            <a:r>
              <a:rPr lang="en-US"/>
              <a:t>Nonferrous Casting Alloys: </a:t>
            </a:r>
            <a:br>
              <a:rPr lang="en-US"/>
            </a:br>
            <a:r>
              <a:rPr lang="en-US"/>
              <a:t>Zinc Alloys</a:t>
            </a:r>
          </a:p>
        </p:txBody>
      </p:sp>
      <p:sp>
        <p:nvSpPr>
          <p:cNvPr id="288771" name="Rectangle 3"/>
          <p:cNvSpPr>
            <a:spLocks noGrp="1" noChangeArrowheads="1"/>
          </p:cNvSpPr>
          <p:nvPr>
            <p:ph type="body" idx="1"/>
          </p:nvPr>
        </p:nvSpPr>
        <p:spPr>
          <a:xfrm>
            <a:off x="685800" y="2286000"/>
            <a:ext cx="7772400" cy="3810000"/>
          </a:xfrm>
        </p:spPr>
        <p:txBody>
          <a:bodyPr/>
          <a:lstStyle/>
          <a:p>
            <a:r>
              <a:rPr lang="en-US" dirty="0"/>
              <a:t>Very </a:t>
            </a:r>
            <a:r>
              <a:rPr lang="en-US" dirty="0" err="1"/>
              <a:t>castable</a:t>
            </a:r>
            <a:r>
              <a:rPr lang="en-US" dirty="0"/>
              <a:t>, commonly used in die casting  </a:t>
            </a:r>
          </a:p>
          <a:p>
            <a:r>
              <a:rPr lang="en-US" dirty="0"/>
              <a:t>Low pouring temperatures due to low melting temperature</a:t>
            </a:r>
          </a:p>
          <a:p>
            <a:pPr lvl="1"/>
            <a:r>
              <a:rPr lang="en-US" dirty="0"/>
              <a:t>Pure zinc </a:t>
            </a:r>
            <a:r>
              <a:rPr lang="en-US" i="1" dirty="0"/>
              <a:t>T</a:t>
            </a:r>
            <a:r>
              <a:rPr lang="en-US" i="1" baseline="-25000" dirty="0"/>
              <a:t>m</a:t>
            </a:r>
            <a:r>
              <a:rPr lang="en-US" dirty="0"/>
              <a:t> = 419</a:t>
            </a:r>
            <a:r>
              <a:rPr lang="en-US" dirty="0">
                <a:sym typeface="Symbol" pitchFamily="18" charset="2"/>
              </a:rPr>
              <a:t></a:t>
            </a:r>
            <a:r>
              <a:rPr lang="en-US" dirty="0"/>
              <a:t>C (786</a:t>
            </a:r>
            <a:r>
              <a:rPr lang="en-US" dirty="0">
                <a:sym typeface="Symbol" pitchFamily="18" charset="2"/>
              </a:rPr>
              <a:t></a:t>
            </a:r>
            <a:r>
              <a:rPr lang="en-US" dirty="0"/>
              <a:t>F)</a:t>
            </a:r>
          </a:p>
          <a:p>
            <a:r>
              <a:rPr lang="en-US" dirty="0"/>
              <a:t>Good fluidity for ease of casting</a:t>
            </a:r>
          </a:p>
          <a:p>
            <a:r>
              <a:rPr lang="en-US" dirty="0"/>
              <a:t>Properties: </a:t>
            </a:r>
          </a:p>
          <a:p>
            <a:pPr lvl="1"/>
            <a:r>
              <a:rPr lang="en-US" dirty="0"/>
              <a:t>Low creep strength, so castings cannot be subjected to prolonged high stresses  </a:t>
            </a:r>
          </a:p>
        </p:txBody>
      </p:sp>
      <p:pic>
        <p:nvPicPr>
          <p:cNvPr id="4" name="Picture 3" descr="photo.jpg.png"/>
          <p:cNvPicPr>
            <a:picLocks noChangeAspect="1"/>
          </p:cNvPicPr>
          <p:nvPr/>
        </p:nvPicPr>
        <p:blipFill>
          <a:blip r:embed="rId2" cstate="print"/>
          <a:stretch>
            <a:fillRect/>
          </a:stretch>
        </p:blipFill>
        <p:spPr>
          <a:xfrm>
            <a:off x="381000" y="228599"/>
            <a:ext cx="1524000" cy="1528777"/>
          </a:xfrm>
          <a:prstGeom prst="rect">
            <a:avLst/>
          </a:prstGeom>
          <a:noFill/>
          <a:ln>
            <a:noFill/>
          </a:ln>
        </p:spPr>
      </p:pic>
    </p:spTree>
    <p:extLst>
      <p:ext uri="{BB962C8B-B14F-4D97-AF65-F5344CB8AC3E}">
        <p14:creationId xmlns:p14="http://schemas.microsoft.com/office/powerpoint/2010/main" val="4069504428"/>
      </p:ext>
    </p:extLst>
  </p:cSld>
  <p:clrMapOvr>
    <a:masterClrMapping/>
  </p:clrMapOvr>
  <p:transition advClick="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alpha val="29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p:txBody>
          <a:bodyPr/>
          <a:lstStyle/>
          <a:p>
            <a:pPr>
              <a:spcBef>
                <a:spcPts val="600"/>
              </a:spcBef>
            </a:pPr>
            <a:r>
              <a:rPr lang="en-US"/>
              <a:t>Product Design Considerations</a:t>
            </a:r>
          </a:p>
        </p:txBody>
      </p:sp>
      <p:sp>
        <p:nvSpPr>
          <p:cNvPr id="294915" name="Rectangle 3"/>
          <p:cNvSpPr>
            <a:spLocks noGrp="1" noChangeArrowheads="1"/>
          </p:cNvSpPr>
          <p:nvPr>
            <p:ph type="body" idx="1"/>
          </p:nvPr>
        </p:nvSpPr>
        <p:spPr/>
        <p:txBody>
          <a:bodyPr/>
          <a:lstStyle/>
          <a:p>
            <a:r>
              <a:rPr lang="en-US" dirty="0"/>
              <a:t>Geometric simplicity</a:t>
            </a:r>
          </a:p>
          <a:p>
            <a:pPr lvl="1"/>
            <a:r>
              <a:rPr lang="en-US" dirty="0"/>
              <a:t>Although casting can be used to produce complex part geometries, simplifying the part design usually improves </a:t>
            </a:r>
            <a:r>
              <a:rPr lang="en-US" dirty="0" err="1"/>
              <a:t>castability</a:t>
            </a:r>
            <a:r>
              <a:rPr lang="en-US" dirty="0"/>
              <a:t>  </a:t>
            </a:r>
          </a:p>
          <a:p>
            <a:pPr lvl="1"/>
            <a:r>
              <a:rPr lang="en-US" dirty="0"/>
              <a:t>Avoiding unnecessary complexities:</a:t>
            </a:r>
          </a:p>
          <a:p>
            <a:pPr lvl="2"/>
            <a:r>
              <a:rPr lang="en-US" dirty="0"/>
              <a:t>Simplifies mold‑making</a:t>
            </a:r>
          </a:p>
          <a:p>
            <a:pPr lvl="2"/>
            <a:r>
              <a:rPr lang="en-US" dirty="0"/>
              <a:t>Reduces the need for cores</a:t>
            </a:r>
          </a:p>
          <a:p>
            <a:pPr lvl="2"/>
            <a:r>
              <a:rPr lang="en-US" dirty="0"/>
              <a:t>Improves the strength of the casting  </a:t>
            </a:r>
          </a:p>
        </p:txBody>
      </p:sp>
      <p:pic>
        <p:nvPicPr>
          <p:cNvPr id="4" name="Picture 3" descr="photo.jpg.png"/>
          <p:cNvPicPr>
            <a:picLocks noChangeAspect="1"/>
          </p:cNvPicPr>
          <p:nvPr/>
        </p:nvPicPr>
        <p:blipFill>
          <a:blip r:embed="rId2" cstate="print"/>
          <a:stretch>
            <a:fillRect/>
          </a:stretch>
        </p:blipFill>
        <p:spPr>
          <a:xfrm>
            <a:off x="381000" y="228599"/>
            <a:ext cx="1524000" cy="1528777"/>
          </a:xfrm>
          <a:prstGeom prst="rect">
            <a:avLst/>
          </a:prstGeom>
          <a:noFill/>
          <a:ln>
            <a:noFill/>
          </a:ln>
        </p:spPr>
      </p:pic>
    </p:spTree>
    <p:extLst>
      <p:ext uri="{BB962C8B-B14F-4D97-AF65-F5344CB8AC3E}">
        <p14:creationId xmlns:p14="http://schemas.microsoft.com/office/powerpoint/2010/main" val="2491345553"/>
      </p:ext>
    </p:extLst>
  </p:cSld>
  <p:clrMapOvr>
    <a:masterClrMapping/>
  </p:clrMapOvr>
  <p:transition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alpha val="29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96962" name="Rectangle 2"/>
          <p:cNvSpPr>
            <a:spLocks noGrp="1" noChangeArrowheads="1"/>
          </p:cNvSpPr>
          <p:nvPr>
            <p:ph type="title"/>
          </p:nvPr>
        </p:nvSpPr>
        <p:spPr/>
        <p:txBody>
          <a:bodyPr/>
          <a:lstStyle/>
          <a:p>
            <a:pPr>
              <a:spcBef>
                <a:spcPts val="600"/>
              </a:spcBef>
            </a:pPr>
            <a:r>
              <a:rPr lang="en-US"/>
              <a:t>Product Design Considerations </a:t>
            </a:r>
          </a:p>
        </p:txBody>
      </p:sp>
      <p:sp>
        <p:nvSpPr>
          <p:cNvPr id="296963" name="Rectangle 3"/>
          <p:cNvSpPr>
            <a:spLocks noGrp="1" noChangeArrowheads="1"/>
          </p:cNvSpPr>
          <p:nvPr>
            <p:ph type="body" idx="1"/>
          </p:nvPr>
        </p:nvSpPr>
        <p:spPr/>
        <p:txBody>
          <a:bodyPr/>
          <a:lstStyle/>
          <a:p>
            <a:r>
              <a:rPr lang="en-US" dirty="0"/>
              <a:t>Corners on the casting</a:t>
            </a:r>
          </a:p>
          <a:p>
            <a:pPr lvl="1"/>
            <a:r>
              <a:rPr lang="en-US" dirty="0"/>
              <a:t>Sharp corners and angles should be avoided, since they are sources of stress concentrations and may cause hot tearing and cracks  </a:t>
            </a:r>
          </a:p>
          <a:p>
            <a:pPr lvl="1"/>
            <a:r>
              <a:rPr lang="en-US" dirty="0"/>
              <a:t>Generous fillets should be designed on inside corners and sharp edges should be blended  </a:t>
            </a:r>
          </a:p>
        </p:txBody>
      </p:sp>
      <p:pic>
        <p:nvPicPr>
          <p:cNvPr id="4" name="Picture 3" descr="photo.jpg.png"/>
          <p:cNvPicPr>
            <a:picLocks noChangeAspect="1"/>
          </p:cNvPicPr>
          <p:nvPr/>
        </p:nvPicPr>
        <p:blipFill>
          <a:blip r:embed="rId2" cstate="print"/>
          <a:stretch>
            <a:fillRect/>
          </a:stretch>
        </p:blipFill>
        <p:spPr>
          <a:xfrm>
            <a:off x="381000" y="228599"/>
            <a:ext cx="1524000" cy="1528777"/>
          </a:xfrm>
          <a:prstGeom prst="rect">
            <a:avLst/>
          </a:prstGeom>
          <a:noFill/>
          <a:ln>
            <a:noFill/>
          </a:ln>
        </p:spPr>
      </p:pic>
    </p:spTree>
    <p:extLst>
      <p:ext uri="{BB962C8B-B14F-4D97-AF65-F5344CB8AC3E}">
        <p14:creationId xmlns:p14="http://schemas.microsoft.com/office/powerpoint/2010/main" val="3607275393"/>
      </p:ext>
    </p:extLst>
  </p:cSld>
  <p:clrMapOvr>
    <a:masterClrMapping/>
  </p:clrMapOvr>
  <p:transition advClick="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alpha val="29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p:txBody>
          <a:bodyPr/>
          <a:lstStyle/>
          <a:p>
            <a:pPr>
              <a:spcBef>
                <a:spcPts val="600"/>
              </a:spcBef>
            </a:pPr>
            <a:r>
              <a:rPr lang="en-US"/>
              <a:t>Product Design Considerations</a:t>
            </a:r>
          </a:p>
        </p:txBody>
      </p:sp>
      <p:sp>
        <p:nvSpPr>
          <p:cNvPr id="303107" name="Rectangle 3"/>
          <p:cNvSpPr>
            <a:spLocks noGrp="1" noChangeArrowheads="1"/>
          </p:cNvSpPr>
          <p:nvPr>
            <p:ph type="body" idx="1"/>
          </p:nvPr>
        </p:nvSpPr>
        <p:spPr/>
        <p:txBody>
          <a:bodyPr/>
          <a:lstStyle/>
          <a:p>
            <a:r>
              <a:rPr lang="en-US" dirty="0"/>
              <a:t>Draft Guidelines</a:t>
            </a:r>
          </a:p>
          <a:p>
            <a:pPr lvl="1"/>
            <a:r>
              <a:rPr lang="en-US" dirty="0"/>
              <a:t>In expendable mold casting, draft facilitates removal of pattern from mold </a:t>
            </a:r>
          </a:p>
          <a:p>
            <a:pPr lvl="2"/>
            <a:r>
              <a:rPr lang="en-US" dirty="0"/>
              <a:t>Draft = 1</a:t>
            </a:r>
            <a:r>
              <a:rPr lang="en-US" dirty="0">
                <a:sym typeface="Symbol" pitchFamily="18" charset="2"/>
              </a:rPr>
              <a:t></a:t>
            </a:r>
            <a:r>
              <a:rPr lang="en-US" dirty="0"/>
              <a:t> for sand casting </a:t>
            </a:r>
          </a:p>
          <a:p>
            <a:pPr lvl="1"/>
            <a:r>
              <a:rPr lang="en-US" dirty="0"/>
              <a:t>In permanent mold casting, purpose is to aid in removal of the part from the mold </a:t>
            </a:r>
          </a:p>
          <a:p>
            <a:pPr lvl="2"/>
            <a:r>
              <a:rPr lang="en-US" dirty="0"/>
              <a:t>Draft = 2</a:t>
            </a:r>
            <a:r>
              <a:rPr lang="en-US" dirty="0">
                <a:sym typeface="Symbol" pitchFamily="18" charset="2"/>
              </a:rPr>
              <a:t></a:t>
            </a:r>
            <a:r>
              <a:rPr lang="en-US" dirty="0"/>
              <a:t> to 3</a:t>
            </a:r>
            <a:r>
              <a:rPr lang="en-US" dirty="0">
                <a:sym typeface="Symbol" pitchFamily="18" charset="2"/>
              </a:rPr>
              <a:t></a:t>
            </a:r>
            <a:r>
              <a:rPr lang="en-US" dirty="0"/>
              <a:t> for permanent mold processes </a:t>
            </a:r>
          </a:p>
          <a:p>
            <a:pPr lvl="1"/>
            <a:r>
              <a:rPr lang="en-US" dirty="0"/>
              <a:t>Similar tapers should be allowed for solid cores</a:t>
            </a:r>
          </a:p>
        </p:txBody>
      </p:sp>
      <p:pic>
        <p:nvPicPr>
          <p:cNvPr id="4" name="Picture 3" descr="photo.jpg.png"/>
          <p:cNvPicPr>
            <a:picLocks noChangeAspect="1"/>
          </p:cNvPicPr>
          <p:nvPr/>
        </p:nvPicPr>
        <p:blipFill>
          <a:blip r:embed="rId2" cstate="print"/>
          <a:stretch>
            <a:fillRect/>
          </a:stretch>
        </p:blipFill>
        <p:spPr>
          <a:xfrm>
            <a:off x="381000" y="228599"/>
            <a:ext cx="1524000" cy="1528777"/>
          </a:xfrm>
          <a:prstGeom prst="rect">
            <a:avLst/>
          </a:prstGeom>
          <a:noFill/>
          <a:ln>
            <a:noFill/>
          </a:ln>
        </p:spPr>
      </p:pic>
    </p:spTree>
    <p:extLst>
      <p:ext uri="{BB962C8B-B14F-4D97-AF65-F5344CB8AC3E}">
        <p14:creationId xmlns:p14="http://schemas.microsoft.com/office/powerpoint/2010/main" val="3794928887"/>
      </p:ext>
    </p:extLst>
  </p:cSld>
  <p:clrMapOvr>
    <a:masterClrMapping/>
  </p:clrMapOvr>
  <p:transition advClick="0"/>
  <p:timing>
    <p:tnLst>
      <p:par>
        <p:cTn id="1" dur="indefinite" restart="never" nodeType="tmRoot"/>
      </p:par>
    </p:tnLst>
  </p:timing>
</p:sld>
</file>

<file path=ppt/theme/theme1.xml><?xml version="1.0" encoding="utf-8"?>
<a:theme xmlns:a="http://schemas.openxmlformats.org/drawingml/2006/main" name="MfgBook-4e">
  <a:themeElements>
    <a:clrScheme name="MfgBook-4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fgBook-4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MfgBook-4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fgBook-4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fgBook-4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fgBook-4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fgBook-4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fgBook-4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fgBook-4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C:\WINDOWS\Application Data\Microsoft\Templates\MfgBook-4e.pot</Template>
  <TotalTime>412</TotalTime>
  <Words>1297</Words>
  <Application>Microsoft Office PowerPoint</Application>
  <PresentationFormat>On-screen Show (4:3)</PresentationFormat>
  <Paragraphs>103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MfgBook-4e</vt:lpstr>
      <vt:lpstr>Lecture Twelve Metals for Casting</vt:lpstr>
      <vt:lpstr>Ferrous Casting Alloys:  Cast Iron</vt:lpstr>
      <vt:lpstr>Ferrous Casting Alloys:  Steel</vt:lpstr>
      <vt:lpstr>Nonferrous Casting Alloys: Aluminum </vt:lpstr>
      <vt:lpstr>Nonferrous Casting Alloys: Copper Alloys</vt:lpstr>
      <vt:lpstr>Nonferrous Casting Alloys:  Zinc Alloys</vt:lpstr>
      <vt:lpstr>Product Design Considerations</vt:lpstr>
      <vt:lpstr>Product Design Considerations </vt:lpstr>
      <vt:lpstr>Product Design Considerations</vt:lpstr>
      <vt:lpstr>Draft</vt:lpstr>
      <vt:lpstr>Product Design Considerations</vt:lpstr>
      <vt:lpstr>Product Design Considerations</vt:lpstr>
      <vt:lpstr>Example 1</vt:lpstr>
      <vt:lpstr>Example 2</vt:lpstr>
      <vt:lpstr>Example 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METAL CASTING</dc:title>
  <dc:creator>Mikell P. Groover</dc:creator>
  <cp:lastModifiedBy>Dr-jabar</cp:lastModifiedBy>
  <cp:revision>51</cp:revision>
  <dcterms:created xsi:type="dcterms:W3CDTF">2001-08-27T08:57:30Z</dcterms:created>
  <dcterms:modified xsi:type="dcterms:W3CDTF">2018-12-05T18:46:03Z</dcterms:modified>
</cp:coreProperties>
</file>